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8" r:id="rId1"/>
  </p:sldMasterIdLst>
  <p:notesMasterIdLst>
    <p:notesMasterId r:id="rId24"/>
  </p:notesMasterIdLst>
  <p:sldIdLst>
    <p:sldId id="256" r:id="rId2"/>
    <p:sldId id="397" r:id="rId3"/>
    <p:sldId id="310" r:id="rId4"/>
    <p:sldId id="373" r:id="rId5"/>
    <p:sldId id="398" r:id="rId6"/>
    <p:sldId id="399" r:id="rId7"/>
    <p:sldId id="402" r:id="rId8"/>
    <p:sldId id="404" r:id="rId9"/>
    <p:sldId id="406" r:id="rId10"/>
    <p:sldId id="407" r:id="rId11"/>
    <p:sldId id="408" r:id="rId12"/>
    <p:sldId id="409" r:id="rId13"/>
    <p:sldId id="411" r:id="rId14"/>
    <p:sldId id="400" r:id="rId15"/>
    <p:sldId id="412" r:id="rId16"/>
    <p:sldId id="413" r:id="rId17"/>
    <p:sldId id="421" r:id="rId18"/>
    <p:sldId id="422" r:id="rId19"/>
    <p:sldId id="418" r:id="rId20"/>
    <p:sldId id="419" r:id="rId21"/>
    <p:sldId id="417" r:id="rId22"/>
    <p:sldId id="353"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EAE8"/>
    <a:srgbClr val="FFD2CD"/>
    <a:srgbClr val="FF552E"/>
    <a:srgbClr val="E84A27"/>
    <a:srgbClr val="FFEAE9"/>
    <a:srgbClr val="9DBBA6"/>
    <a:srgbClr val="131F33"/>
    <a:srgbClr val="13294B"/>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608"/>
    <p:restoredTop sz="65850"/>
  </p:normalViewPr>
  <p:slideViewPr>
    <p:cSldViewPr snapToGrid="0" snapToObjects="1">
      <p:cViewPr varScale="1">
        <p:scale>
          <a:sx n="137" d="100"/>
          <a:sy n="137" d="100"/>
        </p:scale>
        <p:origin x="1104" y="192"/>
      </p:cViewPr>
      <p:guideLst>
        <p:guide orient="horz" pos="2160"/>
        <p:guide pos="3840"/>
      </p:guideLst>
    </p:cSldViewPr>
  </p:slideViewPr>
  <p:notesTextViewPr>
    <p:cViewPr>
      <p:scale>
        <a:sx n="150" d="100"/>
        <a:sy n="150" d="100"/>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2E4497D-FDDE-8246-A59B-9D91347A98B5}" type="doc">
      <dgm:prSet loTypeId="urn:microsoft.com/office/officeart/2005/8/layout/cycle2" loCatId="" qsTypeId="urn:microsoft.com/office/officeart/2005/8/quickstyle/simple1" qsCatId="simple" csTypeId="urn:microsoft.com/office/officeart/2005/8/colors/accent1_2" csCatId="accent1" phldr="1"/>
      <dgm:spPr/>
      <dgm:t>
        <a:bodyPr/>
        <a:lstStyle/>
        <a:p>
          <a:endParaRPr lang="en-US"/>
        </a:p>
      </dgm:t>
    </dgm:pt>
    <dgm:pt modelId="{47F7BF8E-A530-A244-8121-6D47C658F19E}">
      <dgm:prSet phldrT="[Text]"/>
      <dgm:spPr/>
      <dgm:t>
        <a:bodyPr/>
        <a:lstStyle/>
        <a:p>
          <a:r>
            <a:rPr lang="en-US" dirty="0"/>
            <a:t>Prediction</a:t>
          </a:r>
        </a:p>
      </dgm:t>
    </dgm:pt>
    <dgm:pt modelId="{402E2A9C-A1BE-C74C-B8B2-EB7691F6CB09}" type="parTrans" cxnId="{B5CFA6A9-4342-244C-B37E-C41115E782C8}">
      <dgm:prSet/>
      <dgm:spPr/>
      <dgm:t>
        <a:bodyPr/>
        <a:lstStyle/>
        <a:p>
          <a:endParaRPr lang="en-US"/>
        </a:p>
      </dgm:t>
    </dgm:pt>
    <dgm:pt modelId="{1E2FC487-A393-5A4E-B488-5DF41A941212}" type="sibTrans" cxnId="{B5CFA6A9-4342-244C-B37E-C41115E782C8}">
      <dgm:prSet/>
      <dgm:spPr/>
      <dgm:t>
        <a:bodyPr/>
        <a:lstStyle/>
        <a:p>
          <a:endParaRPr lang="en-US"/>
        </a:p>
      </dgm:t>
    </dgm:pt>
    <dgm:pt modelId="{1D4E33BC-0313-7344-B9BE-BD12B8112C92}">
      <dgm:prSet phldrT="[Text]"/>
      <dgm:spPr/>
      <dgm:t>
        <a:bodyPr/>
        <a:lstStyle/>
        <a:p>
          <a:r>
            <a:rPr lang="en-US" dirty="0"/>
            <a:t>Input</a:t>
          </a:r>
        </a:p>
      </dgm:t>
    </dgm:pt>
    <dgm:pt modelId="{87856D27-46EC-5544-BD09-624660FF55DB}" type="parTrans" cxnId="{41523B0A-697D-BF47-BB20-AD50F8E9F052}">
      <dgm:prSet/>
      <dgm:spPr/>
      <dgm:t>
        <a:bodyPr/>
        <a:lstStyle/>
        <a:p>
          <a:endParaRPr lang="en-US"/>
        </a:p>
      </dgm:t>
    </dgm:pt>
    <dgm:pt modelId="{49F7BC44-D7EC-D349-8A1F-B3629DB366BD}" type="sibTrans" cxnId="{41523B0A-697D-BF47-BB20-AD50F8E9F052}">
      <dgm:prSet/>
      <dgm:spPr/>
      <dgm:t>
        <a:bodyPr/>
        <a:lstStyle/>
        <a:p>
          <a:endParaRPr lang="en-US"/>
        </a:p>
      </dgm:t>
    </dgm:pt>
    <dgm:pt modelId="{D8A00D13-8CD2-5241-B6E3-D6F939B7C84F}">
      <dgm:prSet phldrT="[Text]"/>
      <dgm:spPr/>
      <dgm:t>
        <a:bodyPr/>
        <a:lstStyle/>
        <a:p>
          <a:r>
            <a:rPr lang="en-US" dirty="0"/>
            <a:t>Error Signal / Processing Difficulty (N400)</a:t>
          </a:r>
        </a:p>
      </dgm:t>
    </dgm:pt>
    <dgm:pt modelId="{ADB1FAAD-579F-064F-9648-5FBF7D2320E9}" type="parTrans" cxnId="{E2663EF7-21C7-6141-8201-257AB7960B6A}">
      <dgm:prSet/>
      <dgm:spPr/>
      <dgm:t>
        <a:bodyPr/>
        <a:lstStyle/>
        <a:p>
          <a:endParaRPr lang="en-US"/>
        </a:p>
      </dgm:t>
    </dgm:pt>
    <dgm:pt modelId="{A5EB7D0A-2103-FD4F-98DD-78A42538FDF0}" type="sibTrans" cxnId="{E2663EF7-21C7-6141-8201-257AB7960B6A}">
      <dgm:prSet/>
      <dgm:spPr/>
      <dgm:t>
        <a:bodyPr/>
        <a:lstStyle/>
        <a:p>
          <a:endParaRPr lang="en-US"/>
        </a:p>
      </dgm:t>
    </dgm:pt>
    <dgm:pt modelId="{4DDDB7FC-2E96-D049-BD93-7123161CE4E5}">
      <dgm:prSet phldrT="[Text]"/>
      <dgm:spPr/>
      <dgm:t>
        <a:bodyPr/>
        <a:lstStyle/>
        <a:p>
          <a:r>
            <a:rPr lang="en-US" dirty="0"/>
            <a:t>Model Update (P600, LFP)</a:t>
          </a:r>
        </a:p>
      </dgm:t>
    </dgm:pt>
    <dgm:pt modelId="{CF325852-95FC-3140-B22F-8953EDE87EA6}" type="parTrans" cxnId="{745FDAE4-8B39-D94B-B61E-E3C338D7BE71}">
      <dgm:prSet/>
      <dgm:spPr/>
      <dgm:t>
        <a:bodyPr/>
        <a:lstStyle/>
        <a:p>
          <a:endParaRPr lang="en-US"/>
        </a:p>
      </dgm:t>
    </dgm:pt>
    <dgm:pt modelId="{8EB6C013-DC89-F346-9FC3-DCA4A2E6E5BC}" type="sibTrans" cxnId="{745FDAE4-8B39-D94B-B61E-E3C338D7BE71}">
      <dgm:prSet/>
      <dgm:spPr/>
      <dgm:t>
        <a:bodyPr/>
        <a:lstStyle/>
        <a:p>
          <a:endParaRPr lang="en-US"/>
        </a:p>
      </dgm:t>
    </dgm:pt>
    <dgm:pt modelId="{01A2C851-963F-794E-996D-4337DB351647}" type="pres">
      <dgm:prSet presAssocID="{C2E4497D-FDDE-8246-A59B-9D91347A98B5}" presName="cycle" presStyleCnt="0">
        <dgm:presLayoutVars>
          <dgm:dir/>
          <dgm:resizeHandles val="exact"/>
        </dgm:presLayoutVars>
      </dgm:prSet>
      <dgm:spPr/>
    </dgm:pt>
    <dgm:pt modelId="{8CDF0403-6019-4E49-B169-8B9E8200FDE3}" type="pres">
      <dgm:prSet presAssocID="{47F7BF8E-A530-A244-8121-6D47C658F19E}" presName="node" presStyleLbl="node1" presStyleIdx="0" presStyleCnt="4">
        <dgm:presLayoutVars>
          <dgm:bulletEnabled val="1"/>
        </dgm:presLayoutVars>
      </dgm:prSet>
      <dgm:spPr/>
    </dgm:pt>
    <dgm:pt modelId="{5A71E382-ADCE-4E4C-BF72-AF531BE0D3D4}" type="pres">
      <dgm:prSet presAssocID="{1E2FC487-A393-5A4E-B488-5DF41A941212}" presName="sibTrans" presStyleLbl="sibTrans2D1" presStyleIdx="0" presStyleCnt="4"/>
      <dgm:spPr/>
    </dgm:pt>
    <dgm:pt modelId="{30743727-F4E7-7340-AAE7-92ADB030ADD5}" type="pres">
      <dgm:prSet presAssocID="{1E2FC487-A393-5A4E-B488-5DF41A941212}" presName="connectorText" presStyleLbl="sibTrans2D1" presStyleIdx="0" presStyleCnt="4"/>
      <dgm:spPr/>
    </dgm:pt>
    <dgm:pt modelId="{03EB8BF5-2C17-B942-B83C-23D850F520E8}" type="pres">
      <dgm:prSet presAssocID="{1D4E33BC-0313-7344-B9BE-BD12B8112C92}" presName="node" presStyleLbl="node1" presStyleIdx="1" presStyleCnt="4">
        <dgm:presLayoutVars>
          <dgm:bulletEnabled val="1"/>
        </dgm:presLayoutVars>
      </dgm:prSet>
      <dgm:spPr/>
    </dgm:pt>
    <dgm:pt modelId="{73006ED3-3F74-CD4C-85FA-73B8E65B8CB8}" type="pres">
      <dgm:prSet presAssocID="{49F7BC44-D7EC-D349-8A1F-B3629DB366BD}" presName="sibTrans" presStyleLbl="sibTrans2D1" presStyleIdx="1" presStyleCnt="4"/>
      <dgm:spPr/>
    </dgm:pt>
    <dgm:pt modelId="{A396DA67-B7B3-004F-8379-4A6E9493C8AC}" type="pres">
      <dgm:prSet presAssocID="{49F7BC44-D7EC-D349-8A1F-B3629DB366BD}" presName="connectorText" presStyleLbl="sibTrans2D1" presStyleIdx="1" presStyleCnt="4"/>
      <dgm:spPr/>
    </dgm:pt>
    <dgm:pt modelId="{898AFFB4-1C50-7641-9660-C57739892CF9}" type="pres">
      <dgm:prSet presAssocID="{D8A00D13-8CD2-5241-B6E3-D6F939B7C84F}" presName="node" presStyleLbl="node1" presStyleIdx="2" presStyleCnt="4">
        <dgm:presLayoutVars>
          <dgm:bulletEnabled val="1"/>
        </dgm:presLayoutVars>
      </dgm:prSet>
      <dgm:spPr/>
    </dgm:pt>
    <dgm:pt modelId="{F9DC9E01-8040-BC4B-8A8E-C4F8382D44CB}" type="pres">
      <dgm:prSet presAssocID="{A5EB7D0A-2103-FD4F-98DD-78A42538FDF0}" presName="sibTrans" presStyleLbl="sibTrans2D1" presStyleIdx="2" presStyleCnt="4"/>
      <dgm:spPr/>
    </dgm:pt>
    <dgm:pt modelId="{B04933E6-C083-9A42-95D5-CD7E867442B3}" type="pres">
      <dgm:prSet presAssocID="{A5EB7D0A-2103-FD4F-98DD-78A42538FDF0}" presName="connectorText" presStyleLbl="sibTrans2D1" presStyleIdx="2" presStyleCnt="4"/>
      <dgm:spPr/>
    </dgm:pt>
    <dgm:pt modelId="{B1EA58DE-C8A0-364E-ADE7-BCB1D581306D}" type="pres">
      <dgm:prSet presAssocID="{4DDDB7FC-2E96-D049-BD93-7123161CE4E5}" presName="node" presStyleLbl="node1" presStyleIdx="3" presStyleCnt="4">
        <dgm:presLayoutVars>
          <dgm:bulletEnabled val="1"/>
        </dgm:presLayoutVars>
      </dgm:prSet>
      <dgm:spPr/>
    </dgm:pt>
    <dgm:pt modelId="{C6EBE1A8-D8F4-9747-9362-8A85F2E4B8BA}" type="pres">
      <dgm:prSet presAssocID="{8EB6C013-DC89-F346-9FC3-DCA4A2E6E5BC}" presName="sibTrans" presStyleLbl="sibTrans2D1" presStyleIdx="3" presStyleCnt="4"/>
      <dgm:spPr/>
    </dgm:pt>
    <dgm:pt modelId="{508C5AA2-0B53-364F-A2F1-BDEF8EF159C5}" type="pres">
      <dgm:prSet presAssocID="{8EB6C013-DC89-F346-9FC3-DCA4A2E6E5BC}" presName="connectorText" presStyleLbl="sibTrans2D1" presStyleIdx="3" presStyleCnt="4"/>
      <dgm:spPr/>
    </dgm:pt>
  </dgm:ptLst>
  <dgm:cxnLst>
    <dgm:cxn modelId="{41523B0A-697D-BF47-BB20-AD50F8E9F052}" srcId="{C2E4497D-FDDE-8246-A59B-9D91347A98B5}" destId="{1D4E33BC-0313-7344-B9BE-BD12B8112C92}" srcOrd="1" destOrd="0" parTransId="{87856D27-46EC-5544-BD09-624660FF55DB}" sibTransId="{49F7BC44-D7EC-D349-8A1F-B3629DB366BD}"/>
    <dgm:cxn modelId="{F4903C1A-23F7-D344-995A-3BE37F195F77}" type="presOf" srcId="{8EB6C013-DC89-F346-9FC3-DCA4A2E6E5BC}" destId="{C6EBE1A8-D8F4-9747-9362-8A85F2E4B8BA}" srcOrd="0" destOrd="0" presId="urn:microsoft.com/office/officeart/2005/8/layout/cycle2"/>
    <dgm:cxn modelId="{97BDAB24-4DC8-FF47-87B7-278AA25FD49C}" type="presOf" srcId="{49F7BC44-D7EC-D349-8A1F-B3629DB366BD}" destId="{73006ED3-3F74-CD4C-85FA-73B8E65B8CB8}" srcOrd="0" destOrd="0" presId="urn:microsoft.com/office/officeart/2005/8/layout/cycle2"/>
    <dgm:cxn modelId="{E3CD0F36-243E-A645-91D9-5055FA1CDA8E}" type="presOf" srcId="{A5EB7D0A-2103-FD4F-98DD-78A42538FDF0}" destId="{F9DC9E01-8040-BC4B-8A8E-C4F8382D44CB}" srcOrd="0" destOrd="0" presId="urn:microsoft.com/office/officeart/2005/8/layout/cycle2"/>
    <dgm:cxn modelId="{73ED8B39-C739-E148-BB09-6E8AA59FDFA9}" type="presOf" srcId="{47F7BF8E-A530-A244-8121-6D47C658F19E}" destId="{8CDF0403-6019-4E49-B169-8B9E8200FDE3}" srcOrd="0" destOrd="0" presId="urn:microsoft.com/office/officeart/2005/8/layout/cycle2"/>
    <dgm:cxn modelId="{9A207469-724B-084C-BBF4-96CFD3FEC1B6}" type="presOf" srcId="{1D4E33BC-0313-7344-B9BE-BD12B8112C92}" destId="{03EB8BF5-2C17-B942-B83C-23D850F520E8}" srcOrd="0" destOrd="0" presId="urn:microsoft.com/office/officeart/2005/8/layout/cycle2"/>
    <dgm:cxn modelId="{43448F6F-F7BF-0140-870B-98EB5A428D16}" type="presOf" srcId="{1E2FC487-A393-5A4E-B488-5DF41A941212}" destId="{5A71E382-ADCE-4E4C-BF72-AF531BE0D3D4}" srcOrd="0" destOrd="0" presId="urn:microsoft.com/office/officeart/2005/8/layout/cycle2"/>
    <dgm:cxn modelId="{1E1FEE8B-80D8-6E49-9374-6E4E1E232F6C}" type="presOf" srcId="{8EB6C013-DC89-F346-9FC3-DCA4A2E6E5BC}" destId="{508C5AA2-0B53-364F-A2F1-BDEF8EF159C5}" srcOrd="1" destOrd="0" presId="urn:microsoft.com/office/officeart/2005/8/layout/cycle2"/>
    <dgm:cxn modelId="{42603F8D-89E2-0445-8E71-37C941E9E2E1}" type="presOf" srcId="{4DDDB7FC-2E96-D049-BD93-7123161CE4E5}" destId="{B1EA58DE-C8A0-364E-ADE7-BCB1D581306D}" srcOrd="0" destOrd="0" presId="urn:microsoft.com/office/officeart/2005/8/layout/cycle2"/>
    <dgm:cxn modelId="{661CF58F-BE3D-7247-AA8F-59E29A1C5550}" type="presOf" srcId="{1E2FC487-A393-5A4E-B488-5DF41A941212}" destId="{30743727-F4E7-7340-AAE7-92ADB030ADD5}" srcOrd="1" destOrd="0" presId="urn:microsoft.com/office/officeart/2005/8/layout/cycle2"/>
    <dgm:cxn modelId="{B5CFA6A9-4342-244C-B37E-C41115E782C8}" srcId="{C2E4497D-FDDE-8246-A59B-9D91347A98B5}" destId="{47F7BF8E-A530-A244-8121-6D47C658F19E}" srcOrd="0" destOrd="0" parTransId="{402E2A9C-A1BE-C74C-B8B2-EB7691F6CB09}" sibTransId="{1E2FC487-A393-5A4E-B488-5DF41A941212}"/>
    <dgm:cxn modelId="{ADAA47B1-FD66-E34B-9410-B2BDA22C3CBC}" type="presOf" srcId="{A5EB7D0A-2103-FD4F-98DD-78A42538FDF0}" destId="{B04933E6-C083-9A42-95D5-CD7E867442B3}" srcOrd="1" destOrd="0" presId="urn:microsoft.com/office/officeart/2005/8/layout/cycle2"/>
    <dgm:cxn modelId="{0F1838CD-95BC-3644-AD20-CAF2111B70E0}" type="presOf" srcId="{49F7BC44-D7EC-D349-8A1F-B3629DB366BD}" destId="{A396DA67-B7B3-004F-8379-4A6E9493C8AC}" srcOrd="1" destOrd="0" presId="urn:microsoft.com/office/officeart/2005/8/layout/cycle2"/>
    <dgm:cxn modelId="{EC2C79D1-B948-D64B-9B2D-F2820B649A6C}" type="presOf" srcId="{D8A00D13-8CD2-5241-B6E3-D6F939B7C84F}" destId="{898AFFB4-1C50-7641-9660-C57739892CF9}" srcOrd="0" destOrd="0" presId="urn:microsoft.com/office/officeart/2005/8/layout/cycle2"/>
    <dgm:cxn modelId="{745FDAE4-8B39-D94B-B61E-E3C338D7BE71}" srcId="{C2E4497D-FDDE-8246-A59B-9D91347A98B5}" destId="{4DDDB7FC-2E96-D049-BD93-7123161CE4E5}" srcOrd="3" destOrd="0" parTransId="{CF325852-95FC-3140-B22F-8953EDE87EA6}" sibTransId="{8EB6C013-DC89-F346-9FC3-DCA4A2E6E5BC}"/>
    <dgm:cxn modelId="{396CCEEC-1850-2E46-9892-6581A30CCFF9}" type="presOf" srcId="{C2E4497D-FDDE-8246-A59B-9D91347A98B5}" destId="{01A2C851-963F-794E-996D-4337DB351647}" srcOrd="0" destOrd="0" presId="urn:microsoft.com/office/officeart/2005/8/layout/cycle2"/>
    <dgm:cxn modelId="{E2663EF7-21C7-6141-8201-257AB7960B6A}" srcId="{C2E4497D-FDDE-8246-A59B-9D91347A98B5}" destId="{D8A00D13-8CD2-5241-B6E3-D6F939B7C84F}" srcOrd="2" destOrd="0" parTransId="{ADB1FAAD-579F-064F-9648-5FBF7D2320E9}" sibTransId="{A5EB7D0A-2103-FD4F-98DD-78A42538FDF0}"/>
    <dgm:cxn modelId="{77DAC064-334C-954E-9E85-0DBECFA8FA7D}" type="presParOf" srcId="{01A2C851-963F-794E-996D-4337DB351647}" destId="{8CDF0403-6019-4E49-B169-8B9E8200FDE3}" srcOrd="0" destOrd="0" presId="urn:microsoft.com/office/officeart/2005/8/layout/cycle2"/>
    <dgm:cxn modelId="{79208C1C-601C-3C49-971F-A6E1C6FAE2C5}" type="presParOf" srcId="{01A2C851-963F-794E-996D-4337DB351647}" destId="{5A71E382-ADCE-4E4C-BF72-AF531BE0D3D4}" srcOrd="1" destOrd="0" presId="urn:microsoft.com/office/officeart/2005/8/layout/cycle2"/>
    <dgm:cxn modelId="{AFD8564A-DBE1-4F4B-BA85-986C48F449B9}" type="presParOf" srcId="{5A71E382-ADCE-4E4C-BF72-AF531BE0D3D4}" destId="{30743727-F4E7-7340-AAE7-92ADB030ADD5}" srcOrd="0" destOrd="0" presId="urn:microsoft.com/office/officeart/2005/8/layout/cycle2"/>
    <dgm:cxn modelId="{0265FB40-BFEC-984F-8CE1-CA2C1136B1ED}" type="presParOf" srcId="{01A2C851-963F-794E-996D-4337DB351647}" destId="{03EB8BF5-2C17-B942-B83C-23D850F520E8}" srcOrd="2" destOrd="0" presId="urn:microsoft.com/office/officeart/2005/8/layout/cycle2"/>
    <dgm:cxn modelId="{D1720741-526C-D04F-A1E4-6C7EC0A75D8F}" type="presParOf" srcId="{01A2C851-963F-794E-996D-4337DB351647}" destId="{73006ED3-3F74-CD4C-85FA-73B8E65B8CB8}" srcOrd="3" destOrd="0" presId="urn:microsoft.com/office/officeart/2005/8/layout/cycle2"/>
    <dgm:cxn modelId="{F46A861C-1B13-AE4A-BECC-152804588FFC}" type="presParOf" srcId="{73006ED3-3F74-CD4C-85FA-73B8E65B8CB8}" destId="{A396DA67-B7B3-004F-8379-4A6E9493C8AC}" srcOrd="0" destOrd="0" presId="urn:microsoft.com/office/officeart/2005/8/layout/cycle2"/>
    <dgm:cxn modelId="{A8024C29-702C-4749-B5E8-4222615C587B}" type="presParOf" srcId="{01A2C851-963F-794E-996D-4337DB351647}" destId="{898AFFB4-1C50-7641-9660-C57739892CF9}" srcOrd="4" destOrd="0" presId="urn:microsoft.com/office/officeart/2005/8/layout/cycle2"/>
    <dgm:cxn modelId="{8ECD1304-BF24-0A46-BA5D-9360FB3FEC41}" type="presParOf" srcId="{01A2C851-963F-794E-996D-4337DB351647}" destId="{F9DC9E01-8040-BC4B-8A8E-C4F8382D44CB}" srcOrd="5" destOrd="0" presId="urn:microsoft.com/office/officeart/2005/8/layout/cycle2"/>
    <dgm:cxn modelId="{9D435386-0724-7E41-9B8D-E087627501C7}" type="presParOf" srcId="{F9DC9E01-8040-BC4B-8A8E-C4F8382D44CB}" destId="{B04933E6-C083-9A42-95D5-CD7E867442B3}" srcOrd="0" destOrd="0" presId="urn:microsoft.com/office/officeart/2005/8/layout/cycle2"/>
    <dgm:cxn modelId="{493201C0-1354-024A-B2B5-5152C1524A3A}" type="presParOf" srcId="{01A2C851-963F-794E-996D-4337DB351647}" destId="{B1EA58DE-C8A0-364E-ADE7-BCB1D581306D}" srcOrd="6" destOrd="0" presId="urn:microsoft.com/office/officeart/2005/8/layout/cycle2"/>
    <dgm:cxn modelId="{C2BAEBC8-8F2C-9C4F-B026-3B240F77394E}" type="presParOf" srcId="{01A2C851-963F-794E-996D-4337DB351647}" destId="{C6EBE1A8-D8F4-9747-9362-8A85F2E4B8BA}" srcOrd="7" destOrd="0" presId="urn:microsoft.com/office/officeart/2005/8/layout/cycle2"/>
    <dgm:cxn modelId="{9C5E4795-3FC4-9C46-966B-157F1B980B56}" type="presParOf" srcId="{C6EBE1A8-D8F4-9747-9362-8A85F2E4B8BA}" destId="{508C5AA2-0B53-364F-A2F1-BDEF8EF159C5}" srcOrd="0" destOrd="0" presId="urn:microsoft.com/office/officeart/2005/8/layout/cycle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DF0403-6019-4E49-B169-8B9E8200FDE3}">
      <dsp:nvSpPr>
        <dsp:cNvPr id="0" name=""/>
        <dsp:cNvSpPr/>
      </dsp:nvSpPr>
      <dsp:spPr>
        <a:xfrm>
          <a:off x="2879194" y="1145"/>
          <a:ext cx="1537113" cy="1537113"/>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t>Prediction</a:t>
          </a:r>
        </a:p>
      </dsp:txBody>
      <dsp:txXfrm>
        <a:off x="3104299" y="226250"/>
        <a:ext cx="1086903" cy="1086903"/>
      </dsp:txXfrm>
    </dsp:sp>
    <dsp:sp modelId="{5A71E382-ADCE-4E4C-BF72-AF531BE0D3D4}">
      <dsp:nvSpPr>
        <dsp:cNvPr id="0" name=""/>
        <dsp:cNvSpPr/>
      </dsp:nvSpPr>
      <dsp:spPr>
        <a:xfrm rot="2700000">
          <a:off x="4251326" y="1318295"/>
          <a:ext cx="408811" cy="51877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4269287" y="1378689"/>
        <a:ext cx="286168" cy="311265"/>
      </dsp:txXfrm>
    </dsp:sp>
    <dsp:sp modelId="{03EB8BF5-2C17-B942-B83C-23D850F520E8}">
      <dsp:nvSpPr>
        <dsp:cNvPr id="0" name=""/>
        <dsp:cNvSpPr/>
      </dsp:nvSpPr>
      <dsp:spPr>
        <a:xfrm>
          <a:off x="4511518" y="1633470"/>
          <a:ext cx="1537113" cy="1537113"/>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t>Input</a:t>
          </a:r>
        </a:p>
      </dsp:txBody>
      <dsp:txXfrm>
        <a:off x="4736623" y="1858575"/>
        <a:ext cx="1086903" cy="1086903"/>
      </dsp:txXfrm>
    </dsp:sp>
    <dsp:sp modelId="{73006ED3-3F74-CD4C-85FA-73B8E65B8CB8}">
      <dsp:nvSpPr>
        <dsp:cNvPr id="0" name=""/>
        <dsp:cNvSpPr/>
      </dsp:nvSpPr>
      <dsp:spPr>
        <a:xfrm rot="8100000">
          <a:off x="4267689" y="2950620"/>
          <a:ext cx="408811" cy="51877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rot="10800000">
        <a:off x="4372371" y="3011014"/>
        <a:ext cx="286168" cy="311265"/>
      </dsp:txXfrm>
    </dsp:sp>
    <dsp:sp modelId="{898AFFB4-1C50-7641-9660-C57739892CF9}">
      <dsp:nvSpPr>
        <dsp:cNvPr id="0" name=""/>
        <dsp:cNvSpPr/>
      </dsp:nvSpPr>
      <dsp:spPr>
        <a:xfrm>
          <a:off x="2879194" y="3265795"/>
          <a:ext cx="1537113" cy="1537113"/>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t>Error Signal / Processing Difficulty (N400)</a:t>
          </a:r>
        </a:p>
      </dsp:txBody>
      <dsp:txXfrm>
        <a:off x="3104299" y="3490900"/>
        <a:ext cx="1086903" cy="1086903"/>
      </dsp:txXfrm>
    </dsp:sp>
    <dsp:sp modelId="{F9DC9E01-8040-BC4B-8A8E-C4F8382D44CB}">
      <dsp:nvSpPr>
        <dsp:cNvPr id="0" name=""/>
        <dsp:cNvSpPr/>
      </dsp:nvSpPr>
      <dsp:spPr>
        <a:xfrm rot="13500000">
          <a:off x="2635364" y="2966983"/>
          <a:ext cx="408811" cy="51877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rot="10800000">
        <a:off x="2740046" y="3114099"/>
        <a:ext cx="286168" cy="311265"/>
      </dsp:txXfrm>
    </dsp:sp>
    <dsp:sp modelId="{B1EA58DE-C8A0-364E-ADE7-BCB1D581306D}">
      <dsp:nvSpPr>
        <dsp:cNvPr id="0" name=""/>
        <dsp:cNvSpPr/>
      </dsp:nvSpPr>
      <dsp:spPr>
        <a:xfrm>
          <a:off x="1246869" y="1633470"/>
          <a:ext cx="1537113" cy="1537113"/>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t>Model Update (P600, LFP)</a:t>
          </a:r>
        </a:p>
      </dsp:txBody>
      <dsp:txXfrm>
        <a:off x="1471974" y="1858575"/>
        <a:ext cx="1086903" cy="1086903"/>
      </dsp:txXfrm>
    </dsp:sp>
    <dsp:sp modelId="{C6EBE1A8-D8F4-9747-9362-8A85F2E4B8BA}">
      <dsp:nvSpPr>
        <dsp:cNvPr id="0" name=""/>
        <dsp:cNvSpPr/>
      </dsp:nvSpPr>
      <dsp:spPr>
        <a:xfrm rot="18900000">
          <a:off x="2619001" y="1334658"/>
          <a:ext cx="408811" cy="51877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2636962" y="1481774"/>
        <a:ext cx="286168" cy="311265"/>
      </dsp:txXfrm>
    </dsp:sp>
  </dsp:spTree>
</dsp:drawing>
</file>

<file path=ppt/diagrams/layout1.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DFD3E08-CD1E-6345-BF3D-6B539ADC1145}" type="datetimeFigureOut">
              <a:rPr lang="en-US" smtClean="0"/>
              <a:t>11/7/25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0C32C59-1409-2640-866F-4A1083575A35}" type="slidenum">
              <a:rPr lang="en-US" smtClean="0"/>
              <a:t>‹#›</a:t>
            </a:fld>
            <a:endParaRPr lang="en-US"/>
          </a:p>
        </p:txBody>
      </p:sp>
    </p:spTree>
    <p:extLst>
      <p:ext uri="{BB962C8B-B14F-4D97-AF65-F5344CB8AC3E}">
        <p14:creationId xmlns:p14="http://schemas.microsoft.com/office/powerpoint/2010/main" val="40603753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0C32C59-1409-2640-866F-4A1083575A35}" type="slidenum">
              <a:rPr lang="en-US" smtClean="0"/>
              <a:t>1</a:t>
            </a:fld>
            <a:endParaRPr lang="en-US"/>
          </a:p>
        </p:txBody>
      </p:sp>
    </p:spTree>
    <p:extLst>
      <p:ext uri="{BB962C8B-B14F-4D97-AF65-F5344CB8AC3E}">
        <p14:creationId xmlns:p14="http://schemas.microsoft.com/office/powerpoint/2010/main" val="32640520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BAFAF9-E779-3CA7-B54C-2151469A8E7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1AC7EC3-5130-E4BD-26D2-36276FCA3C7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2FEA839-91E7-647A-3AB0-3770DCB39242}"/>
              </a:ext>
            </a:extLst>
          </p:cNvPr>
          <p:cNvSpPr>
            <a:spLocks noGrp="1"/>
          </p:cNvSpPr>
          <p:nvPr>
            <p:ph type="body" idx="1"/>
          </p:nvPr>
        </p:nvSpPr>
        <p:spPr/>
        <p:txBody>
          <a:bodyPr/>
          <a:lstStyle/>
          <a:p>
            <a:r>
              <a:rPr lang="en-US" dirty="0"/>
              <a:t>By the late 20th century, new tools—CT, MRI, fMRI, and lesion mapping</a:t>
            </a:r>
          </a:p>
          <a:p>
            <a:r>
              <a:rPr lang="en-US" dirty="0"/>
              <a:t>	—revealed that language engages far more than Broca’s and Wernicke’s areas.</a:t>
            </a:r>
          </a:p>
          <a:p>
            <a:r>
              <a:rPr lang="en-US" dirty="0"/>
              <a:t>Lesions outside the classical circuit could still produce aphasia, </a:t>
            </a:r>
          </a:p>
          <a:p>
            <a:r>
              <a:rPr lang="en-US" dirty="0"/>
              <a:t>	and some patients recovered speech despite severe damage to it.</a:t>
            </a:r>
          </a:p>
          <a:p>
            <a:r>
              <a:rPr lang="en-US" dirty="0"/>
              <a:t>Functional imaging showed broad activation across frontal, temporal, and parietal cortices, </a:t>
            </a:r>
          </a:p>
          <a:p>
            <a:r>
              <a:rPr lang="en-US" dirty="0"/>
              <a:t>	as well as subcortical and cerebellar regions.</a:t>
            </a:r>
          </a:p>
          <a:p>
            <a:r>
              <a:rPr lang="en-US" dirty="0"/>
              <a:t>Language processing was not confined to two nodes but distributed across a large-scale network.</a:t>
            </a:r>
          </a:p>
          <a:p>
            <a:endParaRPr lang="en-US" dirty="0"/>
          </a:p>
          <a:p>
            <a:r>
              <a:rPr lang="en-US" dirty="0"/>
              <a:t>These discoveries led to </a:t>
            </a:r>
            <a:r>
              <a:rPr lang="en-US" b="1" dirty="0"/>
              <a:t>Hickok and Poeppel’s dual-stream model</a:t>
            </a:r>
            <a:r>
              <a:rPr lang="en-US" dirty="0"/>
              <a:t>, </a:t>
            </a:r>
          </a:p>
          <a:p>
            <a:r>
              <a:rPr lang="en-US" dirty="0"/>
              <a:t>	now one of the most influential frameworks in cognitive neuroscience.</a:t>
            </a:r>
          </a:p>
          <a:p>
            <a:r>
              <a:rPr lang="en-US" dirty="0"/>
              <a:t>It proposes two partially independent pathways connecting auditory input to higher cognition.</a:t>
            </a:r>
          </a:p>
          <a:p>
            <a:r>
              <a:rPr lang="en-US" dirty="0"/>
              <a:t>The </a:t>
            </a:r>
            <a:r>
              <a:rPr lang="en-US" b="1" dirty="0"/>
              <a:t>dorsal stream</a:t>
            </a:r>
            <a:r>
              <a:rPr lang="en-US" dirty="0"/>
              <a:t> maps sounds to articulatory and motor representations</a:t>
            </a:r>
          </a:p>
          <a:p>
            <a:r>
              <a:rPr lang="en-US" dirty="0"/>
              <a:t>	—supporting repetition and production.</a:t>
            </a:r>
          </a:p>
          <a:p>
            <a:r>
              <a:rPr lang="en-US" dirty="0"/>
              <a:t>The </a:t>
            </a:r>
            <a:r>
              <a:rPr lang="en-US" b="1" dirty="0"/>
              <a:t>ventral stream</a:t>
            </a:r>
            <a:r>
              <a:rPr lang="en-US" dirty="0"/>
              <a:t> maps sounds to meaning, linking perception to conceptual understanding.</a:t>
            </a:r>
          </a:p>
          <a:p>
            <a:r>
              <a:rPr lang="en-US" dirty="0"/>
              <a:t>Together they form a bidirectional system that integrates comprehension, planning, and prediction.</a:t>
            </a:r>
          </a:p>
          <a:p>
            <a:endParaRPr lang="en-US" dirty="0"/>
          </a:p>
          <a:p>
            <a:r>
              <a:rPr lang="en-US" dirty="0"/>
              <a:t>This view reframes the old production/comprehension divide.</a:t>
            </a:r>
          </a:p>
          <a:p>
            <a:r>
              <a:rPr lang="en-US" dirty="0"/>
              <a:t>Both processes draw on shared auditory–motor circuits, interacting dynamically </a:t>
            </a:r>
          </a:p>
          <a:p>
            <a:r>
              <a:rPr lang="en-US" dirty="0"/>
              <a:t>	rather than passing messages in sequence.</a:t>
            </a:r>
          </a:p>
          <a:p>
            <a:r>
              <a:rPr lang="en-US" dirty="0"/>
              <a:t>The model also explains why language involves bilateral temporal regions </a:t>
            </a:r>
          </a:p>
          <a:p>
            <a:r>
              <a:rPr lang="en-US" dirty="0"/>
              <a:t>	but left-lateralized frontal control—patterns the classical circuit couldn’t accommodate.</a:t>
            </a:r>
          </a:p>
          <a:p>
            <a:r>
              <a:rPr lang="en-US" dirty="0"/>
              <a:t>It highlights language as a sensorimotor skill grounded in general neural architecture, </a:t>
            </a:r>
          </a:p>
          <a:p>
            <a:r>
              <a:rPr lang="en-US" dirty="0"/>
              <a:t>	rather than a single, uniquely human module.</a:t>
            </a:r>
          </a:p>
          <a:p>
            <a:endParaRPr lang="en-US" dirty="0"/>
          </a:p>
          <a:p>
            <a:r>
              <a:rPr lang="en-US" dirty="0"/>
              <a:t>Still, the dual-stream theory remains a bridge, not an endpoint.</a:t>
            </a:r>
          </a:p>
          <a:p>
            <a:r>
              <a:rPr lang="en-US" dirty="0"/>
              <a:t>It captures the system’s organization but leaves open the algorithmic question: </a:t>
            </a:r>
          </a:p>
          <a:p>
            <a:r>
              <a:rPr lang="en-US" dirty="0"/>
              <a:t>	what computations occur in each stream?</a:t>
            </a:r>
          </a:p>
          <a:p>
            <a:r>
              <a:rPr lang="en-US" dirty="0"/>
              <a:t>The next section will connect this anatomical model to a modern functional account </a:t>
            </a:r>
          </a:p>
          <a:p>
            <a:r>
              <a:rPr lang="en-US" dirty="0"/>
              <a:t>	of language in the brain, drawing on evidence from Fedorenko and colleagues.</a:t>
            </a:r>
          </a:p>
        </p:txBody>
      </p:sp>
      <p:sp>
        <p:nvSpPr>
          <p:cNvPr id="4" name="Slide Number Placeholder 3">
            <a:extLst>
              <a:ext uri="{FF2B5EF4-FFF2-40B4-BE49-F238E27FC236}">
                <a16:creationId xmlns:a16="http://schemas.microsoft.com/office/drawing/2014/main" id="{8140FC53-863C-781D-0E07-474487E8519C}"/>
              </a:ext>
            </a:extLst>
          </p:cNvPr>
          <p:cNvSpPr>
            <a:spLocks noGrp="1"/>
          </p:cNvSpPr>
          <p:nvPr>
            <p:ph type="sldNum" sz="quarter" idx="5"/>
          </p:nvPr>
        </p:nvSpPr>
        <p:spPr/>
        <p:txBody>
          <a:bodyPr/>
          <a:lstStyle/>
          <a:p>
            <a:fld id="{B0C32C59-1409-2640-866F-4A1083575A35}" type="slidenum">
              <a:rPr lang="en-US" smtClean="0"/>
              <a:t>10</a:t>
            </a:fld>
            <a:endParaRPr lang="en-US"/>
          </a:p>
        </p:txBody>
      </p:sp>
    </p:spTree>
    <p:extLst>
      <p:ext uri="{BB962C8B-B14F-4D97-AF65-F5344CB8AC3E}">
        <p14:creationId xmlns:p14="http://schemas.microsoft.com/office/powerpoint/2010/main" val="42723090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DF5AE1-F069-75AD-BA95-8AC25A698D8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3123665-3E39-01FD-7458-836DAAFB6F0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6EA1126-F3F4-6A8A-C04E-31918D398CB9}"/>
              </a:ext>
            </a:extLst>
          </p:cNvPr>
          <p:cNvSpPr>
            <a:spLocks noGrp="1"/>
          </p:cNvSpPr>
          <p:nvPr>
            <p:ph type="body" idx="1"/>
          </p:nvPr>
        </p:nvSpPr>
        <p:spPr/>
        <p:txBody>
          <a:bodyPr/>
          <a:lstStyle/>
          <a:p>
            <a:r>
              <a:rPr lang="en-US" dirty="0"/>
              <a:t>The </a:t>
            </a:r>
            <a:r>
              <a:rPr lang="en-US" b="1" dirty="0"/>
              <a:t>dual-stream model</a:t>
            </a:r>
            <a:r>
              <a:rPr lang="en-US" dirty="0"/>
              <a:t> provides a modern blueprint for how language is organized in the brain.</a:t>
            </a:r>
          </a:p>
          <a:p>
            <a:r>
              <a:rPr lang="en-US" dirty="0"/>
              <a:t>The </a:t>
            </a:r>
            <a:r>
              <a:rPr lang="en-US" b="1" dirty="0"/>
              <a:t>ventral stream</a:t>
            </a:r>
            <a:r>
              <a:rPr lang="en-US" dirty="0"/>
              <a:t>, running from auditory cortex to anterior and middle temporal regions, </a:t>
            </a:r>
          </a:p>
          <a:p>
            <a:r>
              <a:rPr lang="en-US" dirty="0"/>
              <a:t>	supports </a:t>
            </a:r>
            <a:r>
              <a:rPr lang="en-US" i="1" dirty="0"/>
              <a:t>comprehension</a:t>
            </a:r>
            <a:r>
              <a:rPr lang="en-US" dirty="0"/>
              <a:t>—it maps sounds to meaning.</a:t>
            </a:r>
          </a:p>
          <a:p>
            <a:r>
              <a:rPr lang="en-US" dirty="0"/>
              <a:t>It is largely </a:t>
            </a:r>
            <a:r>
              <a:rPr lang="en-US" b="1" dirty="0"/>
              <a:t>bilateral</a:t>
            </a:r>
            <a:r>
              <a:rPr lang="en-US" dirty="0"/>
              <a:t>, explaining why understanding can survive left-hemisphere damage.</a:t>
            </a:r>
          </a:p>
          <a:p>
            <a:r>
              <a:rPr lang="en-US" dirty="0"/>
              <a:t>The </a:t>
            </a:r>
            <a:r>
              <a:rPr lang="en-US" b="1" dirty="0"/>
              <a:t>dorsal stream</a:t>
            </a:r>
            <a:r>
              <a:rPr lang="en-US" dirty="0"/>
              <a:t>, linking posterior temporal and inferior parietal regions to premotor and inferior frontal areas, </a:t>
            </a:r>
          </a:p>
          <a:p>
            <a:r>
              <a:rPr lang="en-US" dirty="0"/>
              <a:t>	is more </a:t>
            </a:r>
            <a:r>
              <a:rPr lang="en-US" b="1" dirty="0"/>
              <a:t>left-lateralized</a:t>
            </a:r>
            <a:r>
              <a:rPr lang="en-US" dirty="0"/>
              <a:t> and supports </a:t>
            </a:r>
            <a:r>
              <a:rPr lang="en-US" i="1" dirty="0"/>
              <a:t>production</a:t>
            </a:r>
            <a:r>
              <a:rPr lang="en-US" dirty="0"/>
              <a:t>—mapping sounds to articulatory plans.</a:t>
            </a:r>
          </a:p>
          <a:p>
            <a:endParaRPr lang="en-US" dirty="0"/>
          </a:p>
          <a:p>
            <a:r>
              <a:rPr lang="en-US" dirty="0"/>
              <a:t>Information flows both ways through these pathways.</a:t>
            </a:r>
          </a:p>
          <a:p>
            <a:r>
              <a:rPr lang="en-US" dirty="0"/>
              <a:t>The dorsal stream not only translates perception into action but also uses motor predictions to shape perception, </a:t>
            </a:r>
          </a:p>
          <a:p>
            <a:r>
              <a:rPr lang="en-US" dirty="0"/>
              <a:t>	a key principle in predictive coding.</a:t>
            </a:r>
          </a:p>
          <a:p>
            <a:r>
              <a:rPr lang="en-US" dirty="0"/>
              <a:t>Meanwhile, the ventral stream integrates auditory input with semantic and contextual knowledge, </a:t>
            </a:r>
          </a:p>
          <a:p>
            <a:r>
              <a:rPr lang="en-US" dirty="0"/>
              <a:t>	grounding words in conceptual representations.</a:t>
            </a:r>
          </a:p>
          <a:p>
            <a:r>
              <a:rPr lang="en-US" dirty="0"/>
              <a:t>Together they form a dynamic feedback system that supports speech, comprehension, </a:t>
            </a:r>
          </a:p>
          <a:p>
            <a:r>
              <a:rPr lang="en-US" dirty="0"/>
              <a:t>	and verbal working memory in real time.</a:t>
            </a:r>
            <a:br>
              <a:rPr lang="en-US" dirty="0"/>
            </a:br>
            <a:endParaRPr lang="en-US" dirty="0"/>
          </a:p>
          <a:p>
            <a:r>
              <a:rPr lang="en-US" dirty="0"/>
              <a:t>This architecture replaces the “two boxes and a wire” of the classical model </a:t>
            </a:r>
          </a:p>
          <a:p>
            <a:r>
              <a:rPr lang="en-US" dirty="0"/>
              <a:t>	with </a:t>
            </a:r>
            <a:r>
              <a:rPr lang="en-US" b="1" dirty="0"/>
              <a:t>two flexible, interactive networks</a:t>
            </a:r>
            <a:r>
              <a:rPr lang="en-US" dirty="0"/>
              <a:t>.</a:t>
            </a:r>
          </a:p>
          <a:p>
            <a:r>
              <a:rPr lang="en-US" dirty="0"/>
              <a:t>It explains why speech perception, imitation, and production activate overlapping brain regions.</a:t>
            </a:r>
          </a:p>
          <a:p>
            <a:r>
              <a:rPr lang="en-US" dirty="0"/>
              <a:t>It also accounts for how children and adults learn new words</a:t>
            </a:r>
          </a:p>
          <a:p>
            <a:r>
              <a:rPr lang="en-US" dirty="0"/>
              <a:t>	—by linking phonological forms to both articulatory and conceptual networks.</a:t>
            </a:r>
          </a:p>
          <a:p>
            <a:r>
              <a:rPr lang="en-US" dirty="0"/>
              <a:t>The dual streams provide a structural scaffold that can support both symbolic and learning-based processes.</a:t>
            </a:r>
          </a:p>
          <a:p>
            <a:endParaRPr lang="en-US" dirty="0"/>
          </a:p>
          <a:p>
            <a:r>
              <a:rPr lang="en-US" dirty="0"/>
              <a:t>Still, even this model has limits.</a:t>
            </a:r>
          </a:p>
          <a:p>
            <a:r>
              <a:rPr lang="en-US" dirty="0"/>
              <a:t>Its regions are defined by anatomy, not necessarily by their functional specialization.</a:t>
            </a:r>
          </a:p>
          <a:p>
            <a:r>
              <a:rPr lang="en-US" dirty="0"/>
              <a:t>Many show activation for nonlinguistic tasks, and connectivity varies across individuals.</a:t>
            </a:r>
          </a:p>
          <a:p>
            <a:r>
              <a:rPr lang="en-US" dirty="0"/>
              <a:t>To move beyond anatomy, researchers have begun defining the </a:t>
            </a:r>
            <a:r>
              <a:rPr lang="en-US" b="1" dirty="0"/>
              <a:t>core language network</a:t>
            </a:r>
            <a:r>
              <a:rPr lang="en-US" dirty="0"/>
              <a:t> functionally</a:t>
            </a:r>
          </a:p>
          <a:p>
            <a:r>
              <a:rPr lang="en-US" dirty="0"/>
              <a:t>	—an effort that has transformed how we study language in the brain.</a:t>
            </a:r>
          </a:p>
          <a:p>
            <a:r>
              <a:rPr lang="en-US" dirty="0"/>
              <a:t>That shift is the focus of our next slide.</a:t>
            </a:r>
          </a:p>
        </p:txBody>
      </p:sp>
      <p:sp>
        <p:nvSpPr>
          <p:cNvPr id="4" name="Slide Number Placeholder 3">
            <a:extLst>
              <a:ext uri="{FF2B5EF4-FFF2-40B4-BE49-F238E27FC236}">
                <a16:creationId xmlns:a16="http://schemas.microsoft.com/office/drawing/2014/main" id="{74BBF0C2-63AF-40CA-3B68-5E3B9AA020AC}"/>
              </a:ext>
            </a:extLst>
          </p:cNvPr>
          <p:cNvSpPr>
            <a:spLocks noGrp="1"/>
          </p:cNvSpPr>
          <p:nvPr>
            <p:ph type="sldNum" sz="quarter" idx="5"/>
          </p:nvPr>
        </p:nvSpPr>
        <p:spPr/>
        <p:txBody>
          <a:bodyPr/>
          <a:lstStyle/>
          <a:p>
            <a:fld id="{B0C32C59-1409-2640-866F-4A1083575A35}" type="slidenum">
              <a:rPr lang="en-US" smtClean="0"/>
              <a:t>11</a:t>
            </a:fld>
            <a:endParaRPr lang="en-US"/>
          </a:p>
        </p:txBody>
      </p:sp>
    </p:spTree>
    <p:extLst>
      <p:ext uri="{BB962C8B-B14F-4D97-AF65-F5344CB8AC3E}">
        <p14:creationId xmlns:p14="http://schemas.microsoft.com/office/powerpoint/2010/main" val="41723315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3A0AFC-5A30-F427-C106-7BCFAD59F38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96FD623-A716-A76E-3AFC-68CC32A861D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7F262FE-EE2F-024F-0F6F-E35A78C29A61}"/>
              </a:ext>
            </a:extLst>
          </p:cNvPr>
          <p:cNvSpPr>
            <a:spLocks noGrp="1"/>
          </p:cNvSpPr>
          <p:nvPr>
            <p:ph type="body" idx="1"/>
          </p:nvPr>
        </p:nvSpPr>
        <p:spPr/>
        <p:txBody>
          <a:bodyPr/>
          <a:lstStyle/>
          <a:p>
            <a:r>
              <a:rPr lang="en-US" dirty="0"/>
              <a:t>Recent work by </a:t>
            </a:r>
            <a:r>
              <a:rPr lang="en-US" b="1" dirty="0"/>
              <a:t>Evelina Fedorenko and colleagues</a:t>
            </a:r>
            <a:r>
              <a:rPr lang="en-US" dirty="0"/>
              <a:t> has redefined how we map language in the brain.</a:t>
            </a:r>
          </a:p>
          <a:p>
            <a:r>
              <a:rPr lang="en-US" dirty="0"/>
              <a:t>Instead of relying on anatomical landmarks or group averages, </a:t>
            </a:r>
          </a:p>
          <a:p>
            <a:r>
              <a:rPr lang="en-US" dirty="0"/>
              <a:t>	they identify the </a:t>
            </a:r>
            <a:r>
              <a:rPr lang="en-US" b="1" dirty="0"/>
              <a:t>core language network</a:t>
            </a:r>
            <a:r>
              <a:rPr lang="en-US" dirty="0"/>
              <a:t> in each individual using functional localizers.</a:t>
            </a:r>
          </a:p>
          <a:p>
            <a:r>
              <a:rPr lang="en-US" dirty="0"/>
              <a:t>Participants read or listen to sentences versus meaningless word lists; </a:t>
            </a:r>
          </a:p>
          <a:p>
            <a:r>
              <a:rPr lang="en-US" dirty="0"/>
              <a:t>	areas responding selectively to coherent language are mapped per person.</a:t>
            </a:r>
          </a:p>
          <a:p>
            <a:r>
              <a:rPr lang="en-US" dirty="0"/>
              <a:t>This approach consistently reveals a left-lateralized network spanning </a:t>
            </a:r>
            <a:r>
              <a:rPr lang="en-US" b="1" dirty="0"/>
              <a:t>frontal</a:t>
            </a:r>
            <a:r>
              <a:rPr lang="en-US" dirty="0"/>
              <a:t> (inferior frontal gyrus and middle frontal gyrus) </a:t>
            </a:r>
          </a:p>
          <a:p>
            <a:r>
              <a:rPr lang="en-US" dirty="0"/>
              <a:t>	and </a:t>
            </a:r>
            <a:r>
              <a:rPr lang="en-US" b="1" dirty="0"/>
              <a:t>temporal</a:t>
            </a:r>
            <a:r>
              <a:rPr lang="en-US" dirty="0"/>
              <a:t> (superior and middle temporal gyri, anterior temporal cortex) regions.</a:t>
            </a:r>
          </a:p>
          <a:p>
            <a:endParaRPr lang="en-US" dirty="0"/>
          </a:p>
          <a:p>
            <a:r>
              <a:rPr lang="en-US" dirty="0"/>
              <a:t>These areas are </a:t>
            </a:r>
            <a:r>
              <a:rPr lang="en-US" b="1" dirty="0"/>
              <a:t>language-selective</a:t>
            </a:r>
            <a:r>
              <a:rPr lang="en-US" dirty="0"/>
              <a:t>—they activate for sentences </a:t>
            </a:r>
          </a:p>
          <a:p>
            <a:r>
              <a:rPr lang="en-US" dirty="0"/>
              <a:t>	but not for nonlinguistic working memory, math, or music.</a:t>
            </a:r>
          </a:p>
          <a:p>
            <a:r>
              <a:rPr lang="en-US" dirty="0"/>
              <a:t>They respond similarly across comprehension and production, </a:t>
            </a:r>
          </a:p>
          <a:p>
            <a:r>
              <a:rPr lang="en-US" dirty="0"/>
              <a:t>	suggesting a shared representational system for linguistic structure.</a:t>
            </a:r>
          </a:p>
          <a:p>
            <a:r>
              <a:rPr lang="en-US" dirty="0"/>
              <a:t>Connectivity analyses show that these regions form a tightly integrated network, </a:t>
            </a:r>
          </a:p>
          <a:p>
            <a:r>
              <a:rPr lang="en-US" dirty="0"/>
              <a:t>	distinct from neighboring auditory and control systems.</a:t>
            </a:r>
          </a:p>
          <a:p>
            <a:r>
              <a:rPr lang="en-US" dirty="0"/>
              <a:t>This functional consistency across individuals helps explain </a:t>
            </a:r>
          </a:p>
          <a:p>
            <a:r>
              <a:rPr lang="en-US" dirty="0"/>
              <a:t>	why earlier group-averaged maps blurred or </a:t>
            </a:r>
            <a:r>
              <a:rPr lang="en-US" dirty="0" err="1"/>
              <a:t>mislocalized</a:t>
            </a:r>
            <a:r>
              <a:rPr lang="en-US" dirty="0"/>
              <a:t> language regions.</a:t>
            </a:r>
          </a:p>
          <a:p>
            <a:endParaRPr lang="en-US" dirty="0"/>
          </a:p>
          <a:p>
            <a:r>
              <a:rPr lang="en-US" dirty="0"/>
              <a:t>The language network’s </a:t>
            </a:r>
            <a:r>
              <a:rPr lang="en-US" b="1" dirty="0"/>
              <a:t>functional profile</a:t>
            </a:r>
            <a:r>
              <a:rPr lang="en-US" dirty="0"/>
              <a:t> supports both sides of the long-running debate.</a:t>
            </a:r>
          </a:p>
          <a:p>
            <a:r>
              <a:rPr lang="en-US" dirty="0"/>
              <a:t>Its stable, selective pattern argues for some degree of </a:t>
            </a:r>
            <a:r>
              <a:rPr lang="en-US" b="1" dirty="0"/>
              <a:t>specialization</a:t>
            </a:r>
          </a:p>
          <a:p>
            <a:r>
              <a:rPr lang="en-US" b="1" dirty="0"/>
              <a:t>	</a:t>
            </a:r>
            <a:r>
              <a:rPr lang="en-US" dirty="0"/>
              <a:t>—a neural infrastructure tuned for hierarchical linguistic representations.</a:t>
            </a:r>
          </a:p>
          <a:p>
            <a:r>
              <a:rPr lang="en-US" dirty="0"/>
              <a:t>Yet its emergence through experience and its connectivity</a:t>
            </a:r>
          </a:p>
          <a:p>
            <a:r>
              <a:rPr lang="en-US" dirty="0"/>
              <a:t>	 with domain-general systems reflect </a:t>
            </a:r>
            <a:r>
              <a:rPr lang="en-US" b="1" dirty="0"/>
              <a:t>learning and plasticity</a:t>
            </a:r>
            <a:r>
              <a:rPr lang="en-US" dirty="0"/>
              <a:t> </a:t>
            </a:r>
          </a:p>
          <a:p>
            <a:r>
              <a:rPr lang="en-US" dirty="0"/>
              <a:t>	rather than hardwired modularity.</a:t>
            </a:r>
          </a:p>
          <a:p>
            <a:r>
              <a:rPr lang="en-US" dirty="0"/>
              <a:t>It is a system optimized for language, but built from general-purpose cortical circuits refined by use.</a:t>
            </a:r>
            <a:br>
              <a:rPr lang="en-US" dirty="0"/>
            </a:br>
            <a:endParaRPr lang="en-US" dirty="0"/>
          </a:p>
          <a:p>
            <a:r>
              <a:rPr lang="en-US" dirty="0"/>
              <a:t>This modern framework replaces the old “Broca’s area” concept with a broader, </a:t>
            </a:r>
          </a:p>
          <a:p>
            <a:r>
              <a:rPr lang="en-US" dirty="0"/>
              <a:t>	empirically grounded network.</a:t>
            </a:r>
          </a:p>
          <a:p>
            <a:r>
              <a:rPr lang="en-US" dirty="0"/>
              <a:t>It captures how the brain represents language as a distributed computation </a:t>
            </a:r>
          </a:p>
          <a:p>
            <a:r>
              <a:rPr lang="en-US" dirty="0"/>
              <a:t>	spanning multiple regions and modalities.</a:t>
            </a:r>
          </a:p>
          <a:p>
            <a:r>
              <a:rPr lang="en-US" dirty="0"/>
              <a:t>Next, we’ll look at how this system interfaces with other large-scale networks </a:t>
            </a:r>
          </a:p>
          <a:p>
            <a:r>
              <a:rPr lang="en-US" dirty="0"/>
              <a:t>	that support control, attention, and meaning.</a:t>
            </a:r>
          </a:p>
        </p:txBody>
      </p:sp>
      <p:sp>
        <p:nvSpPr>
          <p:cNvPr id="4" name="Slide Number Placeholder 3">
            <a:extLst>
              <a:ext uri="{FF2B5EF4-FFF2-40B4-BE49-F238E27FC236}">
                <a16:creationId xmlns:a16="http://schemas.microsoft.com/office/drawing/2014/main" id="{6E0949A2-C829-4061-74CF-B1AC9040D9D7}"/>
              </a:ext>
            </a:extLst>
          </p:cNvPr>
          <p:cNvSpPr>
            <a:spLocks noGrp="1"/>
          </p:cNvSpPr>
          <p:nvPr>
            <p:ph type="sldNum" sz="quarter" idx="5"/>
          </p:nvPr>
        </p:nvSpPr>
        <p:spPr/>
        <p:txBody>
          <a:bodyPr/>
          <a:lstStyle/>
          <a:p>
            <a:fld id="{B0C32C59-1409-2640-866F-4A1083575A35}" type="slidenum">
              <a:rPr lang="en-US" smtClean="0"/>
              <a:t>12</a:t>
            </a:fld>
            <a:endParaRPr lang="en-US"/>
          </a:p>
        </p:txBody>
      </p:sp>
    </p:spTree>
    <p:extLst>
      <p:ext uri="{BB962C8B-B14F-4D97-AF65-F5344CB8AC3E}">
        <p14:creationId xmlns:p14="http://schemas.microsoft.com/office/powerpoint/2010/main" val="39925062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D3785F-FF96-6B9D-91F5-B361BEC1054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71F2E70-3466-9C91-0871-1350BB04129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0D40783-3917-4EE6-1084-D21A74B8D61F}"/>
              </a:ext>
            </a:extLst>
          </p:cNvPr>
          <p:cNvSpPr>
            <a:spLocks noGrp="1"/>
          </p:cNvSpPr>
          <p:nvPr>
            <p:ph type="body" idx="1"/>
          </p:nvPr>
        </p:nvSpPr>
        <p:spPr/>
        <p:txBody>
          <a:bodyPr/>
          <a:lstStyle/>
          <a:p>
            <a:r>
              <a:rPr lang="en-US" dirty="0"/>
              <a:t>Fedorenko’s work shows that the </a:t>
            </a:r>
            <a:r>
              <a:rPr lang="en-US" b="1" dirty="0"/>
              <a:t>core language network</a:t>
            </a:r>
            <a:r>
              <a:rPr lang="en-US" dirty="0"/>
              <a:t> operates alongside </a:t>
            </a:r>
          </a:p>
          <a:p>
            <a:r>
              <a:rPr lang="en-US" dirty="0"/>
              <a:t>	other large-scale systems rather than in isolation.</a:t>
            </a:r>
          </a:p>
          <a:p>
            <a:r>
              <a:rPr lang="en-US" dirty="0"/>
              <a:t>Adjacent to it lies the </a:t>
            </a:r>
            <a:r>
              <a:rPr lang="en-US" b="1" dirty="0"/>
              <a:t>multiple-demand network (MDN)</a:t>
            </a:r>
          </a:p>
          <a:p>
            <a:r>
              <a:rPr lang="en-US" b="1" dirty="0"/>
              <a:t>	</a:t>
            </a:r>
            <a:r>
              <a:rPr lang="en-US" dirty="0"/>
              <a:t>—a set of frontal and parietal regions recruited for </a:t>
            </a:r>
          </a:p>
          <a:p>
            <a:r>
              <a:rPr lang="en-US" dirty="0"/>
              <a:t>	demanding cognitive control, attention, and problem-solving.</a:t>
            </a:r>
          </a:p>
          <a:p>
            <a:r>
              <a:rPr lang="en-US" dirty="0"/>
              <a:t>Another nearby system, the </a:t>
            </a:r>
            <a:r>
              <a:rPr lang="en-US" b="1" dirty="0"/>
              <a:t>default-mode network (DMN)</a:t>
            </a:r>
            <a:r>
              <a:rPr lang="en-US" dirty="0"/>
              <a:t>, supports memory, mental simulation, </a:t>
            </a:r>
          </a:p>
          <a:p>
            <a:r>
              <a:rPr lang="en-US" dirty="0"/>
              <a:t>	and conceptual meaning.</a:t>
            </a:r>
          </a:p>
          <a:p>
            <a:r>
              <a:rPr lang="en-US" dirty="0"/>
              <a:t>Language processing engages with both: the MDN for effortful comprehension and planning, </a:t>
            </a:r>
          </a:p>
          <a:p>
            <a:r>
              <a:rPr lang="en-US" dirty="0"/>
              <a:t>	and the DMN for constructing rich, world-based semantics.</a:t>
            </a:r>
          </a:p>
          <a:p>
            <a:endParaRPr lang="en-US" dirty="0"/>
          </a:p>
          <a:p>
            <a:r>
              <a:rPr lang="en-US" dirty="0"/>
              <a:t>This spatial and functional relationship reframes how we think about modularity.</a:t>
            </a:r>
          </a:p>
          <a:p>
            <a:r>
              <a:rPr lang="en-US" dirty="0"/>
              <a:t>The </a:t>
            </a:r>
            <a:r>
              <a:rPr lang="en-US" b="1" dirty="0"/>
              <a:t>language network</a:t>
            </a:r>
            <a:r>
              <a:rPr lang="en-US" dirty="0"/>
              <a:t> appears highly selective: it activates for linguistic structure </a:t>
            </a:r>
          </a:p>
          <a:p>
            <a:r>
              <a:rPr lang="en-US" dirty="0"/>
              <a:t>	but not for math or spatial reasoning.</a:t>
            </a:r>
          </a:p>
          <a:p>
            <a:r>
              <a:rPr lang="en-US" dirty="0"/>
              <a:t>The </a:t>
            </a:r>
            <a:r>
              <a:rPr lang="en-US" b="1" dirty="0"/>
              <a:t>MDN</a:t>
            </a:r>
            <a:r>
              <a:rPr lang="en-US" dirty="0"/>
              <a:t>, by contrast, is domain-general—it scales with task difficulty across many kinds of content.</a:t>
            </a:r>
          </a:p>
          <a:p>
            <a:r>
              <a:rPr lang="en-US" dirty="0"/>
              <a:t>The </a:t>
            </a:r>
            <a:r>
              <a:rPr lang="en-US" b="1" dirty="0"/>
              <a:t>DMN</a:t>
            </a:r>
            <a:r>
              <a:rPr lang="en-US" dirty="0"/>
              <a:t> is introspective and conceptual, integrating language with memory and imagination.</a:t>
            </a:r>
          </a:p>
          <a:p>
            <a:r>
              <a:rPr lang="en-US" dirty="0"/>
              <a:t>During natural language comprehension, all three networks interact, </a:t>
            </a:r>
          </a:p>
          <a:p>
            <a:r>
              <a:rPr lang="en-US" dirty="0"/>
              <a:t>	oscillating in strength depending on context and demand.</a:t>
            </a:r>
          </a:p>
          <a:p>
            <a:endParaRPr lang="en-US" dirty="0"/>
          </a:p>
          <a:p>
            <a:r>
              <a:rPr lang="en-US" dirty="0"/>
              <a:t>For the symbolic view, the core language network looks like evidence </a:t>
            </a:r>
          </a:p>
          <a:p>
            <a:r>
              <a:rPr lang="en-US" dirty="0"/>
              <a:t>	of a dedicated computational system</a:t>
            </a:r>
          </a:p>
          <a:p>
            <a:r>
              <a:rPr lang="en-US" dirty="0"/>
              <a:t>	—a possible neural home for rule-based structure building.</a:t>
            </a:r>
          </a:p>
          <a:p>
            <a:r>
              <a:rPr lang="en-US" dirty="0"/>
              <a:t>For the learning-based and connectionist view, its cooperation with MDN and DMN </a:t>
            </a:r>
          </a:p>
          <a:p>
            <a:r>
              <a:rPr lang="en-US" dirty="0"/>
              <a:t>	highlights shared circuitry and adaptive reuse.</a:t>
            </a:r>
          </a:p>
          <a:p>
            <a:r>
              <a:rPr lang="en-US" dirty="0"/>
              <a:t>Experience may tune these general circuits to become increasingly specialized for linguistic input, </a:t>
            </a:r>
          </a:p>
          <a:p>
            <a:r>
              <a:rPr lang="en-US" dirty="0"/>
              <a:t>	explaining both universality and individual variability.</a:t>
            </a:r>
          </a:p>
          <a:p>
            <a:endParaRPr lang="en-US" dirty="0"/>
          </a:p>
          <a:p>
            <a:r>
              <a:rPr lang="en-US" dirty="0"/>
              <a:t>The emerging consensus is that language is </a:t>
            </a:r>
            <a:r>
              <a:rPr lang="en-US" b="1" dirty="0"/>
              <a:t>both specialized and connected</a:t>
            </a:r>
            <a:r>
              <a:rPr lang="en-US" dirty="0"/>
              <a:t>.</a:t>
            </a:r>
          </a:p>
          <a:p>
            <a:r>
              <a:rPr lang="en-US" dirty="0"/>
              <a:t>It relies on a stable cortical network for structure and syntax, </a:t>
            </a:r>
          </a:p>
          <a:p>
            <a:r>
              <a:rPr lang="en-US" dirty="0"/>
              <a:t>	but continually recruits neighboring systems for control, inference, and meaning.</a:t>
            </a:r>
          </a:p>
          <a:p>
            <a:r>
              <a:rPr lang="en-US" dirty="0"/>
              <a:t>This blended organization echoes the hybrid cognitive story we saw last time: </a:t>
            </a:r>
          </a:p>
          <a:p>
            <a:r>
              <a:rPr lang="en-US" dirty="0"/>
              <a:t>	structured representations shaped by learning and prediction.</a:t>
            </a:r>
          </a:p>
          <a:p>
            <a:r>
              <a:rPr lang="en-US" dirty="0"/>
              <a:t>Next, we turn to how neuroscience captures not just where these processes happen</a:t>
            </a:r>
          </a:p>
          <a:p>
            <a:r>
              <a:rPr lang="en-US" dirty="0"/>
              <a:t>	—but </a:t>
            </a:r>
            <a:r>
              <a:rPr lang="en-US" i="1" dirty="0"/>
              <a:t>when</a:t>
            </a:r>
            <a:r>
              <a:rPr lang="en-US" dirty="0"/>
              <a:t> they unfold in real time.</a:t>
            </a:r>
          </a:p>
        </p:txBody>
      </p:sp>
      <p:sp>
        <p:nvSpPr>
          <p:cNvPr id="4" name="Slide Number Placeholder 3">
            <a:extLst>
              <a:ext uri="{FF2B5EF4-FFF2-40B4-BE49-F238E27FC236}">
                <a16:creationId xmlns:a16="http://schemas.microsoft.com/office/drawing/2014/main" id="{9B939F84-0789-D736-2EFA-9A2FB7264334}"/>
              </a:ext>
            </a:extLst>
          </p:cNvPr>
          <p:cNvSpPr>
            <a:spLocks noGrp="1"/>
          </p:cNvSpPr>
          <p:nvPr>
            <p:ph type="sldNum" sz="quarter" idx="5"/>
          </p:nvPr>
        </p:nvSpPr>
        <p:spPr/>
        <p:txBody>
          <a:bodyPr/>
          <a:lstStyle/>
          <a:p>
            <a:fld id="{B0C32C59-1409-2640-866F-4A1083575A35}" type="slidenum">
              <a:rPr lang="en-US" smtClean="0"/>
              <a:t>13</a:t>
            </a:fld>
            <a:endParaRPr lang="en-US"/>
          </a:p>
        </p:txBody>
      </p:sp>
    </p:spTree>
    <p:extLst>
      <p:ext uri="{BB962C8B-B14F-4D97-AF65-F5344CB8AC3E}">
        <p14:creationId xmlns:p14="http://schemas.microsoft.com/office/powerpoint/2010/main" val="15364192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655B57-C468-BAEF-4288-4C3B8BB8727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0D908A1-5A52-17B6-6636-6FB1D2C2198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34485E6-FF50-0E5A-9FA6-43112DA5FC58}"/>
              </a:ext>
            </a:extLst>
          </p:cNvPr>
          <p:cNvSpPr>
            <a:spLocks noGrp="1"/>
          </p:cNvSpPr>
          <p:nvPr>
            <p:ph type="body" idx="1"/>
          </p:nvPr>
        </p:nvSpPr>
        <p:spPr/>
        <p:txBody>
          <a:bodyPr/>
          <a:lstStyle/>
          <a:p>
            <a:r>
              <a:rPr lang="en-US" dirty="0"/>
              <a:t>Language did not appear fully formed—it built on older systems for sound and movement.</a:t>
            </a:r>
          </a:p>
          <a:p>
            <a:r>
              <a:rPr lang="en-US" dirty="0"/>
              <a:t>A few animal groups show true </a:t>
            </a:r>
            <a:r>
              <a:rPr lang="en-US" b="1" dirty="0"/>
              <a:t>vocal learning</a:t>
            </a:r>
            <a:r>
              <a:rPr lang="en-US" dirty="0"/>
              <a:t>, the ability to modify sounds through experience: </a:t>
            </a:r>
          </a:p>
          <a:p>
            <a:r>
              <a:rPr lang="en-US" dirty="0"/>
              <a:t>	songbirds, parrots, whales, bats, and humans.</a:t>
            </a:r>
          </a:p>
          <a:p>
            <a:r>
              <a:rPr lang="en-US" dirty="0"/>
              <a:t>Each has evolved specialized loops linking auditory and motor areas, </a:t>
            </a:r>
          </a:p>
          <a:p>
            <a:r>
              <a:rPr lang="en-US" dirty="0"/>
              <a:t>	allowing imitation and feedback-based refinement.</a:t>
            </a:r>
          </a:p>
          <a:p>
            <a:r>
              <a:rPr lang="en-US" dirty="0"/>
              <a:t>These convergent adaptations suggest that speech arose from general-purpose circuits </a:t>
            </a:r>
          </a:p>
          <a:p>
            <a:r>
              <a:rPr lang="en-US" dirty="0"/>
              <a:t>	for sequential motor learning.</a:t>
            </a:r>
          </a:p>
          <a:p>
            <a:endParaRPr lang="en-US" dirty="0"/>
          </a:p>
          <a:p>
            <a:r>
              <a:rPr lang="en-US" dirty="0"/>
              <a:t>The </a:t>
            </a:r>
            <a:r>
              <a:rPr lang="en-US" b="1" dirty="0"/>
              <a:t>FOXP2 gene</a:t>
            </a:r>
            <a:r>
              <a:rPr lang="en-US" dirty="0"/>
              <a:t> provides one clue to this transition.</a:t>
            </a:r>
          </a:p>
          <a:p>
            <a:r>
              <a:rPr lang="en-US" dirty="0"/>
              <a:t>In the early 1990s, scientists identified a large British family—known as the </a:t>
            </a:r>
            <a:r>
              <a:rPr lang="en-US" b="1" dirty="0"/>
              <a:t>KE family</a:t>
            </a:r>
          </a:p>
          <a:p>
            <a:r>
              <a:rPr lang="en-US" b="1" dirty="0"/>
              <a:t>	</a:t>
            </a:r>
            <a:r>
              <a:rPr lang="en-US" dirty="0"/>
              <a:t>—in which about half the members had strikingly similar </a:t>
            </a:r>
          </a:p>
          <a:p>
            <a:r>
              <a:rPr lang="en-US" dirty="0"/>
              <a:t>	speech and language impairments.</a:t>
            </a:r>
          </a:p>
          <a:p>
            <a:r>
              <a:rPr lang="en-US" dirty="0"/>
              <a:t>They could understand normal conversation, but struggled with fluent articulation, </a:t>
            </a:r>
          </a:p>
          <a:p>
            <a:r>
              <a:rPr lang="en-US" dirty="0"/>
              <a:t>	word endings, and grammatical inflections, despite otherwise normal cognition.</a:t>
            </a:r>
          </a:p>
          <a:p>
            <a:r>
              <a:rPr lang="en-US" dirty="0"/>
              <a:t>Genetic analysis revealed that all affected members shared a mutation in the FOXP2 gene, </a:t>
            </a:r>
          </a:p>
          <a:p>
            <a:r>
              <a:rPr lang="en-US" dirty="0"/>
              <a:t>	marking the first clear genetic link to a speech disorder.</a:t>
            </a:r>
          </a:p>
          <a:p>
            <a:r>
              <a:rPr lang="en-US" dirty="0"/>
              <a:t>This discovery, published in 2001, helped open a new field of research </a:t>
            </a:r>
          </a:p>
          <a:p>
            <a:r>
              <a:rPr lang="en-US" dirty="0"/>
              <a:t>	on the molecular basis of vocal and motor learning.</a:t>
            </a:r>
          </a:p>
          <a:p>
            <a:endParaRPr lang="en-US" dirty="0"/>
          </a:p>
          <a:p>
            <a:r>
              <a:rPr lang="en-US" dirty="0"/>
              <a:t>Subsequent research has shown that FOXP2 is </a:t>
            </a:r>
            <a:r>
              <a:rPr lang="en-US" b="1" dirty="0"/>
              <a:t>not a “language gene.”</a:t>
            </a:r>
            <a:endParaRPr lang="en-US" dirty="0"/>
          </a:p>
          <a:p>
            <a:r>
              <a:rPr lang="en-US" dirty="0"/>
              <a:t>It regulates hundreds of downstream genes affecting motor control, neural plasticity, </a:t>
            </a:r>
          </a:p>
          <a:p>
            <a:r>
              <a:rPr lang="en-US" dirty="0"/>
              <a:t>	and developmental timing across many brain systems.</a:t>
            </a:r>
          </a:p>
          <a:p>
            <a:r>
              <a:rPr lang="en-US" dirty="0"/>
              <a:t>Its role is permissive rather than specific—it supports the neural flexibility </a:t>
            </a:r>
          </a:p>
          <a:p>
            <a:r>
              <a:rPr lang="en-US" dirty="0"/>
              <a:t>	and sequencing capacity that language depends on, </a:t>
            </a:r>
          </a:p>
          <a:p>
            <a:r>
              <a:rPr lang="en-US" dirty="0"/>
              <a:t>	but does not encode grammar or speech itself.</a:t>
            </a:r>
          </a:p>
          <a:p>
            <a:r>
              <a:rPr lang="en-US" dirty="0"/>
              <a:t>In humans, it contributes to the broader ability to learn and refine complex action patterns, </a:t>
            </a:r>
          </a:p>
          <a:p>
            <a:r>
              <a:rPr lang="en-US" dirty="0"/>
              <a:t>	of which spoken language is one remarkable example.</a:t>
            </a:r>
          </a:p>
          <a:p>
            <a:endParaRPr lang="en-US" dirty="0"/>
          </a:p>
          <a:p>
            <a:r>
              <a:rPr lang="en-US" dirty="0"/>
              <a:t>In other species, FOXP2 plays similar roles in </a:t>
            </a:r>
            <a:r>
              <a:rPr lang="en-US" b="1" dirty="0"/>
              <a:t>learning and motor sequencing</a:t>
            </a:r>
            <a:r>
              <a:rPr lang="en-US" dirty="0"/>
              <a:t>.</a:t>
            </a:r>
          </a:p>
          <a:p>
            <a:r>
              <a:rPr lang="en-US" dirty="0"/>
              <a:t>In </a:t>
            </a:r>
            <a:r>
              <a:rPr lang="en-US" b="1" dirty="0"/>
              <a:t>songbirds</a:t>
            </a:r>
            <a:r>
              <a:rPr lang="en-US" dirty="0"/>
              <a:t>, its expression rises during song learning and falls once songs are crystallized,</a:t>
            </a:r>
          </a:p>
          <a:p>
            <a:r>
              <a:rPr lang="en-US" dirty="0"/>
              <a:t>suggesting a role in fine-tuning vocal imitation.</a:t>
            </a:r>
          </a:p>
          <a:p>
            <a:r>
              <a:rPr lang="en-US" dirty="0"/>
              <a:t>In </a:t>
            </a:r>
            <a:r>
              <a:rPr lang="en-US" b="1" dirty="0"/>
              <a:t>mice and bats</a:t>
            </a:r>
            <a:r>
              <a:rPr lang="en-US" dirty="0"/>
              <a:t>, it influences the development of vocalizations and the timing of movement sequences.</a:t>
            </a:r>
          </a:p>
          <a:p>
            <a:r>
              <a:rPr lang="en-US" dirty="0"/>
              <a:t>Across taxa, FOXP2 seems to govern circuits that support </a:t>
            </a:r>
            <a:r>
              <a:rPr lang="en-US" b="1" dirty="0"/>
              <a:t>precise, learned motor behaviors</a:t>
            </a:r>
            <a:r>
              <a:rPr lang="en-US" dirty="0"/>
              <a:t>,</a:t>
            </a:r>
          </a:p>
          <a:p>
            <a:r>
              <a:rPr lang="en-US" dirty="0"/>
              <a:t>whether those are songs, calls, or speech—highlighting how evolution repurposed </a:t>
            </a:r>
          </a:p>
          <a:p>
            <a:r>
              <a:rPr lang="en-US" dirty="0"/>
              <a:t>	a shared molecular toolkit for different communicative ends.</a:t>
            </a:r>
          </a:p>
          <a:p>
            <a:endParaRPr lang="en-US" dirty="0"/>
          </a:p>
          <a:p>
            <a:r>
              <a:rPr lang="en-US" dirty="0"/>
              <a:t>This perspective helps reconcile biological and cultural accounts of language evolution.</a:t>
            </a:r>
          </a:p>
          <a:p>
            <a:r>
              <a:rPr lang="en-US" dirty="0"/>
              <a:t>Genes like FOXP2 make learning complex sequences possible.</a:t>
            </a:r>
          </a:p>
          <a:p>
            <a:r>
              <a:rPr lang="en-US" dirty="0"/>
              <a:t>Learning and communication then feed back to shape the brain across generations.</a:t>
            </a:r>
          </a:p>
          <a:p>
            <a:r>
              <a:rPr lang="en-US" dirty="0"/>
              <a:t>Vocal learning sits at this intersection—where biology provides the capacity, </a:t>
            </a:r>
          </a:p>
          <a:p>
            <a:r>
              <a:rPr lang="en-US" dirty="0"/>
              <a:t>	and culture provides the content.</a:t>
            </a:r>
          </a:p>
          <a:p>
            <a:r>
              <a:rPr lang="en-US" dirty="0"/>
              <a:t>With that foundation, we can now turn to how the human brain organizes </a:t>
            </a:r>
          </a:p>
          <a:p>
            <a:r>
              <a:rPr lang="en-US" dirty="0"/>
              <a:t>	the functions of comprehension and production.</a:t>
            </a:r>
          </a:p>
        </p:txBody>
      </p:sp>
      <p:sp>
        <p:nvSpPr>
          <p:cNvPr id="4" name="Slide Number Placeholder 3">
            <a:extLst>
              <a:ext uri="{FF2B5EF4-FFF2-40B4-BE49-F238E27FC236}">
                <a16:creationId xmlns:a16="http://schemas.microsoft.com/office/drawing/2014/main" id="{A405749C-DC10-957C-D054-55C07DF7B719}"/>
              </a:ext>
            </a:extLst>
          </p:cNvPr>
          <p:cNvSpPr>
            <a:spLocks noGrp="1"/>
          </p:cNvSpPr>
          <p:nvPr>
            <p:ph type="sldNum" sz="quarter" idx="5"/>
          </p:nvPr>
        </p:nvSpPr>
        <p:spPr/>
        <p:txBody>
          <a:bodyPr/>
          <a:lstStyle/>
          <a:p>
            <a:fld id="{B0C32C59-1409-2640-866F-4A1083575A35}" type="slidenum">
              <a:rPr lang="en-US" smtClean="0"/>
              <a:t>14</a:t>
            </a:fld>
            <a:endParaRPr lang="en-US"/>
          </a:p>
        </p:txBody>
      </p:sp>
    </p:spTree>
    <p:extLst>
      <p:ext uri="{BB962C8B-B14F-4D97-AF65-F5344CB8AC3E}">
        <p14:creationId xmlns:p14="http://schemas.microsoft.com/office/powerpoint/2010/main" val="14925161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A49B42-1951-31A1-57BB-4027040E86D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788DA5E-5D23-C2F6-5790-369A60D9060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B84F903-A140-74AA-32DD-4AA4E7E2A253}"/>
              </a:ext>
            </a:extLst>
          </p:cNvPr>
          <p:cNvSpPr>
            <a:spLocks noGrp="1"/>
          </p:cNvSpPr>
          <p:nvPr>
            <p:ph type="body" idx="1"/>
          </p:nvPr>
        </p:nvSpPr>
        <p:spPr/>
        <p:txBody>
          <a:bodyPr/>
          <a:lstStyle/>
          <a:p>
            <a:r>
              <a:rPr lang="en-US" dirty="0"/>
              <a:t>While fMRI shows </a:t>
            </a:r>
            <a:r>
              <a:rPr lang="en-US" i="1" dirty="0"/>
              <a:t>where</a:t>
            </a:r>
            <a:r>
              <a:rPr lang="en-US" dirty="0"/>
              <a:t> language happens, </a:t>
            </a:r>
            <a:r>
              <a:rPr lang="en-US" b="1" dirty="0"/>
              <a:t>EEG</a:t>
            </a:r>
            <a:r>
              <a:rPr lang="en-US" dirty="0"/>
              <a:t> and </a:t>
            </a:r>
            <a:r>
              <a:rPr lang="en-US" b="1" dirty="0"/>
              <a:t>event-related potentials (ERPs)</a:t>
            </a:r>
            <a:r>
              <a:rPr lang="en-US" dirty="0"/>
              <a:t> show </a:t>
            </a:r>
            <a:r>
              <a:rPr lang="en-US" i="1" dirty="0"/>
              <a:t>when</a:t>
            </a:r>
            <a:r>
              <a:rPr lang="en-US" dirty="0"/>
              <a:t>.</a:t>
            </a:r>
          </a:p>
          <a:p>
            <a:r>
              <a:rPr lang="en-US" dirty="0"/>
              <a:t>Electrical signals recorded from scalp electrodes reveal the brain’s rhythmic responses </a:t>
            </a:r>
          </a:p>
          <a:p>
            <a:r>
              <a:rPr lang="en-US" dirty="0"/>
              <a:t>	to each word, sound, or symbol.</a:t>
            </a:r>
          </a:p>
          <a:p>
            <a:r>
              <a:rPr lang="en-US" dirty="0"/>
              <a:t>By averaging across many trials, we can see characteristic voltage patterns</a:t>
            </a:r>
          </a:p>
          <a:p>
            <a:r>
              <a:rPr lang="en-US" dirty="0"/>
              <a:t>	—tiny deflections in time—linked to specific cognitive events.</a:t>
            </a:r>
          </a:p>
          <a:p>
            <a:r>
              <a:rPr lang="en-US" dirty="0"/>
              <a:t>This method captures neural activity with </a:t>
            </a:r>
            <a:r>
              <a:rPr lang="en-US" b="1" dirty="0"/>
              <a:t>millisecond precision</a:t>
            </a:r>
            <a:r>
              <a:rPr lang="en-US" dirty="0"/>
              <a:t>, matching the speed of language comprehension itself.</a:t>
            </a:r>
            <a:br>
              <a:rPr lang="en-US" dirty="0"/>
            </a:br>
            <a:endParaRPr lang="en-US" dirty="0"/>
          </a:p>
          <a:p>
            <a:r>
              <a:rPr lang="en-US" dirty="0"/>
              <a:t>ERPs have become one of the most powerful tools in psycholinguistics.</a:t>
            </a:r>
          </a:p>
          <a:p>
            <a:r>
              <a:rPr lang="en-US" dirty="0"/>
              <a:t>Because language is fast and incremental, meaning and structure are processed as each word arrives.</a:t>
            </a:r>
          </a:p>
          <a:p>
            <a:r>
              <a:rPr lang="en-US" dirty="0"/>
              <a:t>ERPs let researchers trace those processes dynamically: prediction, surprise, reanalysis, </a:t>
            </a:r>
          </a:p>
          <a:p>
            <a:r>
              <a:rPr lang="en-US" dirty="0"/>
              <a:t>	or integration can each leave distinct temporal fingerprints.</a:t>
            </a:r>
          </a:p>
          <a:p>
            <a:r>
              <a:rPr lang="en-US" dirty="0"/>
              <a:t>These signals are small but reliable, allowing comparisons across individuals, languages, </a:t>
            </a:r>
          </a:p>
          <a:p>
            <a:r>
              <a:rPr lang="en-US" dirty="0"/>
              <a:t>	and developmental stages.</a:t>
            </a:r>
          </a:p>
          <a:p>
            <a:endParaRPr lang="en-US" dirty="0"/>
          </a:p>
          <a:p>
            <a:r>
              <a:rPr lang="en-US" dirty="0"/>
              <a:t>Typical ERP components are named for their polarity (negative or positive) </a:t>
            </a:r>
          </a:p>
          <a:p>
            <a:r>
              <a:rPr lang="en-US" dirty="0"/>
              <a:t>	and their timing in milliseconds.</a:t>
            </a:r>
          </a:p>
          <a:p>
            <a:r>
              <a:rPr lang="en-US" dirty="0"/>
              <a:t>For example, an “N400” is a negative deflection around 400 </a:t>
            </a:r>
            <a:r>
              <a:rPr lang="en-US" dirty="0" err="1"/>
              <a:t>ms</a:t>
            </a:r>
            <a:r>
              <a:rPr lang="en-US" dirty="0"/>
              <a:t> after a stimulus; </a:t>
            </a:r>
          </a:p>
          <a:p>
            <a:r>
              <a:rPr lang="en-US" dirty="0"/>
              <a:t>	a “P600” is a positive one around 600 </a:t>
            </a:r>
            <a:r>
              <a:rPr lang="en-US" dirty="0" err="1"/>
              <a:t>ms.</a:t>
            </a:r>
            <a:endParaRPr lang="en-US" dirty="0"/>
          </a:p>
          <a:p>
            <a:r>
              <a:rPr lang="en-US" dirty="0"/>
              <a:t>Different components reflect different types of processing</a:t>
            </a:r>
          </a:p>
          <a:p>
            <a:r>
              <a:rPr lang="en-US" dirty="0"/>
              <a:t>	—semantic, syntactic, attentional, or error-related.</a:t>
            </a:r>
          </a:p>
          <a:p>
            <a:r>
              <a:rPr lang="en-US" dirty="0"/>
              <a:t>By combining timing data with localization from imaging, </a:t>
            </a:r>
          </a:p>
          <a:p>
            <a:r>
              <a:rPr lang="en-US" dirty="0"/>
              <a:t>	we can map not only </a:t>
            </a:r>
            <a:r>
              <a:rPr lang="en-US" i="1" dirty="0"/>
              <a:t>where</a:t>
            </a:r>
            <a:r>
              <a:rPr lang="en-US" dirty="0"/>
              <a:t> but </a:t>
            </a:r>
            <a:r>
              <a:rPr lang="en-US" i="1" dirty="0"/>
              <a:t>when</a:t>
            </a:r>
            <a:r>
              <a:rPr lang="en-US" dirty="0"/>
              <a:t> each linguistic operation occurs.</a:t>
            </a:r>
          </a:p>
          <a:p>
            <a:endParaRPr lang="en-US" dirty="0"/>
          </a:p>
          <a:p>
            <a:r>
              <a:rPr lang="en-US" dirty="0"/>
              <a:t>This approach has revolutionized our understanding of comprehension.</a:t>
            </a:r>
          </a:p>
          <a:p>
            <a:r>
              <a:rPr lang="en-US" dirty="0"/>
              <a:t>It shows that language understanding is not a single moment of “meaning” </a:t>
            </a:r>
          </a:p>
          <a:p>
            <a:r>
              <a:rPr lang="en-US" dirty="0"/>
              <a:t>	but a continuous cascade of predictions and adjustments.</a:t>
            </a:r>
          </a:p>
          <a:p>
            <a:r>
              <a:rPr lang="en-US" dirty="0"/>
              <a:t>Next, we’ll examine two of the most studied signatures in all of cognitive neuroscience: </a:t>
            </a:r>
          </a:p>
          <a:p>
            <a:r>
              <a:rPr lang="en-US" dirty="0"/>
              <a:t>	the </a:t>
            </a:r>
            <a:r>
              <a:rPr lang="en-US" b="1" dirty="0"/>
              <a:t>N400</a:t>
            </a:r>
            <a:r>
              <a:rPr lang="en-US" dirty="0"/>
              <a:t> and the </a:t>
            </a:r>
            <a:r>
              <a:rPr lang="en-US" b="1" dirty="0"/>
              <a:t>P600</a:t>
            </a:r>
            <a:r>
              <a:rPr lang="en-US" dirty="0"/>
              <a:t>, and how they illuminate the balance between structure and learning.</a:t>
            </a:r>
          </a:p>
        </p:txBody>
      </p:sp>
      <p:sp>
        <p:nvSpPr>
          <p:cNvPr id="4" name="Slide Number Placeholder 3">
            <a:extLst>
              <a:ext uri="{FF2B5EF4-FFF2-40B4-BE49-F238E27FC236}">
                <a16:creationId xmlns:a16="http://schemas.microsoft.com/office/drawing/2014/main" id="{1DE71105-8A44-EE5F-E5C2-659D9B30A474}"/>
              </a:ext>
            </a:extLst>
          </p:cNvPr>
          <p:cNvSpPr>
            <a:spLocks noGrp="1"/>
          </p:cNvSpPr>
          <p:nvPr>
            <p:ph type="sldNum" sz="quarter" idx="5"/>
          </p:nvPr>
        </p:nvSpPr>
        <p:spPr/>
        <p:txBody>
          <a:bodyPr/>
          <a:lstStyle/>
          <a:p>
            <a:fld id="{B0C32C59-1409-2640-866F-4A1083575A35}" type="slidenum">
              <a:rPr lang="en-US" smtClean="0"/>
              <a:t>15</a:t>
            </a:fld>
            <a:endParaRPr lang="en-US"/>
          </a:p>
        </p:txBody>
      </p:sp>
    </p:spTree>
    <p:extLst>
      <p:ext uri="{BB962C8B-B14F-4D97-AF65-F5344CB8AC3E}">
        <p14:creationId xmlns:p14="http://schemas.microsoft.com/office/powerpoint/2010/main" val="38711732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77F76B-B52E-00D2-CB9A-D073A11AA5B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4CBCB3D-E14A-07BE-123A-2AA86572675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C1D5832-8DC5-A7DA-B250-3D57B45B40B7}"/>
              </a:ext>
            </a:extLst>
          </p:cNvPr>
          <p:cNvSpPr>
            <a:spLocks noGrp="1"/>
          </p:cNvSpPr>
          <p:nvPr>
            <p:ph type="body" idx="1"/>
          </p:nvPr>
        </p:nvSpPr>
        <p:spPr/>
        <p:txBody>
          <a:bodyPr/>
          <a:lstStyle/>
          <a:p>
            <a:r>
              <a:rPr lang="en-US" dirty="0"/>
              <a:t>The </a:t>
            </a:r>
            <a:r>
              <a:rPr lang="en-US" b="1" dirty="0"/>
              <a:t>N400</a:t>
            </a:r>
            <a:r>
              <a:rPr lang="en-US" dirty="0"/>
              <a:t> is one of the best-studied brain responses in cognitive science</a:t>
            </a:r>
          </a:p>
          <a:p>
            <a:r>
              <a:rPr lang="en-US" dirty="0"/>
              <a:t>	—a negative-going wave peaking around 400 milliseconds after a meaningful stimulus.</a:t>
            </a:r>
          </a:p>
          <a:p>
            <a:r>
              <a:rPr lang="en-US" dirty="0"/>
              <a:t>Traditionally seen as a sign of </a:t>
            </a:r>
            <a:r>
              <a:rPr lang="en-US" b="1" dirty="0"/>
              <a:t>semantic integration</a:t>
            </a:r>
            <a:r>
              <a:rPr lang="en-US" dirty="0"/>
              <a:t>, </a:t>
            </a:r>
          </a:p>
          <a:p>
            <a:r>
              <a:rPr lang="en-US" dirty="0"/>
              <a:t>	it grows larger when a word doesn’t fit its context, </a:t>
            </a:r>
          </a:p>
          <a:p>
            <a:r>
              <a:rPr lang="en-US" dirty="0"/>
              <a:t>	as in </a:t>
            </a:r>
            <a:r>
              <a:rPr lang="en-US" i="1" dirty="0"/>
              <a:t>“He spread the warm bread with socks.”</a:t>
            </a:r>
            <a:endParaRPr lang="en-US" dirty="0"/>
          </a:p>
          <a:p>
            <a:r>
              <a:rPr lang="en-US" dirty="0"/>
              <a:t>But as </a:t>
            </a:r>
            <a:r>
              <a:rPr lang="en-US" b="1" dirty="0" err="1"/>
              <a:t>Federmeier</a:t>
            </a:r>
            <a:r>
              <a:rPr lang="en-US" b="1" dirty="0"/>
              <a:t> (2021)</a:t>
            </a:r>
            <a:r>
              <a:rPr lang="en-US" dirty="0"/>
              <a:t> emphasizes, the N400 reveals much more than surprise.</a:t>
            </a:r>
          </a:p>
          <a:p>
            <a:r>
              <a:rPr lang="en-US" dirty="0"/>
              <a:t>It reflects the activation of meaning before the input appears</a:t>
            </a:r>
          </a:p>
          <a:p>
            <a:r>
              <a:rPr lang="en-US" dirty="0"/>
              <a:t>	—a record of the brain’s continuous effort to predict and prepare.</a:t>
            </a:r>
          </a:p>
          <a:p>
            <a:endParaRPr lang="en-US" dirty="0"/>
          </a:p>
          <a:p>
            <a:r>
              <a:rPr lang="en-US" dirty="0"/>
              <a:t>ERP evidence shows that the N400 draws on </a:t>
            </a:r>
            <a:r>
              <a:rPr lang="en-US" b="1" dirty="0"/>
              <a:t>long-term memory systems</a:t>
            </a:r>
            <a:r>
              <a:rPr lang="en-US" dirty="0"/>
              <a:t> </a:t>
            </a:r>
          </a:p>
          <a:p>
            <a:r>
              <a:rPr lang="en-US" dirty="0"/>
              <a:t>	to pre-activate likely meanings, features, and associations.</a:t>
            </a:r>
          </a:p>
          <a:p>
            <a:r>
              <a:rPr lang="en-US" dirty="0"/>
              <a:t>This activity arises from multiple levels of constraint—lexical, syntactic, and conceptual.</a:t>
            </a:r>
          </a:p>
          <a:p>
            <a:r>
              <a:rPr lang="en-US" dirty="0"/>
              <a:t>For example, context about </a:t>
            </a:r>
            <a:r>
              <a:rPr lang="en-US" i="1" dirty="0"/>
              <a:t>who</a:t>
            </a:r>
            <a:r>
              <a:rPr lang="en-US" dirty="0"/>
              <a:t> is speaking, </a:t>
            </a:r>
            <a:r>
              <a:rPr lang="en-US" i="1" dirty="0"/>
              <a:t>what</a:t>
            </a:r>
            <a:r>
              <a:rPr lang="en-US" dirty="0"/>
              <a:t> is happening, </a:t>
            </a:r>
          </a:p>
          <a:p>
            <a:r>
              <a:rPr lang="en-US" dirty="0"/>
              <a:t>	or </a:t>
            </a:r>
            <a:r>
              <a:rPr lang="en-US" i="1" dirty="0"/>
              <a:t>where</a:t>
            </a:r>
            <a:r>
              <a:rPr lang="en-US" dirty="0"/>
              <a:t> the story takes place can all reduce N400 amplitude, </a:t>
            </a:r>
          </a:p>
          <a:p>
            <a:r>
              <a:rPr lang="en-US" dirty="0"/>
              <a:t>	even before the critical word is heard.</a:t>
            </a:r>
          </a:p>
          <a:p>
            <a:r>
              <a:rPr lang="en-US" dirty="0"/>
              <a:t>In </a:t>
            </a:r>
            <a:r>
              <a:rPr lang="en-US" dirty="0" err="1"/>
              <a:t>Federmeier’s</a:t>
            </a:r>
            <a:r>
              <a:rPr lang="en-US" dirty="0"/>
              <a:t> view, comprehension is not a stepwise decoding of words </a:t>
            </a:r>
          </a:p>
          <a:p>
            <a:r>
              <a:rPr lang="en-US" dirty="0"/>
              <a:t>	but an ongoing coordination of memory and prediction.</a:t>
            </a:r>
            <a:br>
              <a:rPr lang="en-US" dirty="0"/>
            </a:br>
            <a:endParaRPr lang="en-US" dirty="0"/>
          </a:p>
          <a:p>
            <a:r>
              <a:rPr lang="en-US" dirty="0"/>
              <a:t>The N400 also blurs the line between language and general cognition.</a:t>
            </a:r>
          </a:p>
          <a:p>
            <a:r>
              <a:rPr lang="en-US" dirty="0"/>
              <a:t>Similar prediction effects appear for pictures, gestures, and environmental sounds, </a:t>
            </a:r>
          </a:p>
          <a:p>
            <a:r>
              <a:rPr lang="en-US" dirty="0"/>
              <a:t>	showing that the underlying system is </a:t>
            </a:r>
            <a:r>
              <a:rPr lang="en-US" b="1" dirty="0"/>
              <a:t>domain-general</a:t>
            </a:r>
            <a:r>
              <a:rPr lang="en-US" dirty="0"/>
              <a:t>.</a:t>
            </a:r>
          </a:p>
          <a:p>
            <a:r>
              <a:rPr lang="en-US" dirty="0"/>
              <a:t>Language simply leverages it for rapid meaning construction, </a:t>
            </a:r>
          </a:p>
          <a:p>
            <a:r>
              <a:rPr lang="en-US" dirty="0"/>
              <a:t>	making comprehension part of a broader predictive brain architecture.</a:t>
            </a:r>
          </a:p>
          <a:p>
            <a:r>
              <a:rPr lang="en-US" dirty="0"/>
              <a:t>Thus, the N400 provides evidence that linguistic understanding is grounded in general mechanisms of expectation, memory retrieval, and associative learning.</a:t>
            </a:r>
            <a:br>
              <a:rPr lang="en-US" dirty="0"/>
            </a:br>
            <a:endParaRPr lang="en-US" dirty="0"/>
          </a:p>
          <a:p>
            <a:r>
              <a:rPr lang="en-US" dirty="0"/>
              <a:t>For the broader debate, the N400 supports a </a:t>
            </a:r>
            <a:r>
              <a:rPr lang="en-US" b="1" dirty="0"/>
              <a:t>learning-based, </a:t>
            </a:r>
          </a:p>
          <a:p>
            <a:r>
              <a:rPr lang="en-US" b="1" dirty="0"/>
              <a:t>	predictive view</a:t>
            </a:r>
            <a:r>
              <a:rPr lang="en-US" dirty="0"/>
              <a:t> of comprehension.</a:t>
            </a:r>
          </a:p>
          <a:p>
            <a:r>
              <a:rPr lang="en-US" dirty="0"/>
              <a:t>It shows that meaning emerges through graded activation of possibilities, </a:t>
            </a:r>
          </a:p>
          <a:p>
            <a:r>
              <a:rPr lang="en-US" dirty="0"/>
              <a:t>	not rigid rule application.</a:t>
            </a:r>
          </a:p>
          <a:p>
            <a:r>
              <a:rPr lang="en-US" dirty="0"/>
              <a:t>Yet structure still constrains these predictions—grammar and context guide what can be expected.</a:t>
            </a:r>
          </a:p>
          <a:p>
            <a:r>
              <a:rPr lang="en-US" dirty="0"/>
              <a:t>Together, these findings position the N400 as a bridge between symbolic and connectionist theories: </a:t>
            </a:r>
          </a:p>
          <a:p>
            <a:r>
              <a:rPr lang="en-US" dirty="0"/>
              <a:t>	a neural signature of how experience-based learning gives rise to structured understanding.</a:t>
            </a:r>
          </a:p>
        </p:txBody>
      </p:sp>
      <p:sp>
        <p:nvSpPr>
          <p:cNvPr id="4" name="Slide Number Placeholder 3">
            <a:extLst>
              <a:ext uri="{FF2B5EF4-FFF2-40B4-BE49-F238E27FC236}">
                <a16:creationId xmlns:a16="http://schemas.microsoft.com/office/drawing/2014/main" id="{6C3C09FD-0708-CC26-85FB-562BAFBCD48C}"/>
              </a:ext>
            </a:extLst>
          </p:cNvPr>
          <p:cNvSpPr>
            <a:spLocks noGrp="1"/>
          </p:cNvSpPr>
          <p:nvPr>
            <p:ph type="sldNum" sz="quarter" idx="5"/>
          </p:nvPr>
        </p:nvSpPr>
        <p:spPr/>
        <p:txBody>
          <a:bodyPr/>
          <a:lstStyle/>
          <a:p>
            <a:fld id="{B0C32C59-1409-2640-866F-4A1083575A35}" type="slidenum">
              <a:rPr lang="en-US" smtClean="0"/>
              <a:t>16</a:t>
            </a:fld>
            <a:endParaRPr lang="en-US"/>
          </a:p>
        </p:txBody>
      </p:sp>
    </p:spTree>
    <p:extLst>
      <p:ext uri="{BB962C8B-B14F-4D97-AF65-F5344CB8AC3E}">
        <p14:creationId xmlns:p14="http://schemas.microsoft.com/office/powerpoint/2010/main" val="38569653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D8BB4D-F245-97B5-CA7E-D2EC63D87B7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3FAEFAB-D6C3-7DA5-B961-D7729856530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E8C7882-45AB-AEC6-C374-BD375376CA44}"/>
              </a:ext>
            </a:extLst>
          </p:cNvPr>
          <p:cNvSpPr>
            <a:spLocks noGrp="1"/>
          </p:cNvSpPr>
          <p:nvPr>
            <p:ph type="body" idx="1"/>
          </p:nvPr>
        </p:nvSpPr>
        <p:spPr/>
        <p:txBody>
          <a:bodyPr/>
          <a:lstStyle/>
          <a:p>
            <a:r>
              <a:rPr lang="en-US" dirty="0"/>
              <a:t>The </a:t>
            </a:r>
            <a:r>
              <a:rPr lang="en-US" b="1" dirty="0"/>
              <a:t>P600</a:t>
            </a:r>
            <a:r>
              <a:rPr lang="en-US" dirty="0"/>
              <a:t> is a late positive-going ERP that peaks around 600 milliseconds </a:t>
            </a:r>
          </a:p>
          <a:p>
            <a:r>
              <a:rPr lang="en-US" dirty="0"/>
              <a:t>	after a stimulus and often follows syntactic or interpretive violations.</a:t>
            </a:r>
          </a:p>
          <a:p>
            <a:r>
              <a:rPr lang="en-US" dirty="0"/>
              <a:t>Classic examples include sentences like </a:t>
            </a:r>
            <a:r>
              <a:rPr lang="en-US" i="1" dirty="0"/>
              <a:t>“The child throw the toy,”</a:t>
            </a:r>
            <a:r>
              <a:rPr lang="en-US" dirty="0"/>
              <a:t> which lacks agreement, </a:t>
            </a:r>
          </a:p>
          <a:p>
            <a:r>
              <a:rPr lang="en-US" dirty="0"/>
              <a:t>	or </a:t>
            </a:r>
            <a:r>
              <a:rPr lang="en-US" i="1" dirty="0"/>
              <a:t>“The boat sailed the sailor,”</a:t>
            </a:r>
            <a:r>
              <a:rPr lang="en-US" dirty="0"/>
              <a:t> which reverses expected roles.</a:t>
            </a:r>
          </a:p>
          <a:p>
            <a:r>
              <a:rPr lang="en-US" dirty="0"/>
              <a:t>Early studies saw the P600 as a “syntax repair” signal—a sign that the brain was rechecking grammatical structure after an error.</a:t>
            </a:r>
          </a:p>
          <a:p>
            <a:r>
              <a:rPr lang="en-US" dirty="0"/>
              <a:t>But newer work shows that the P600 reflects a broader process: </a:t>
            </a:r>
            <a:r>
              <a:rPr lang="en-US" b="1" dirty="0"/>
              <a:t>reanalysis and adaptation</a:t>
            </a:r>
            <a:r>
              <a:rPr lang="en-US" dirty="0"/>
              <a:t>.</a:t>
            </a:r>
          </a:p>
          <a:p>
            <a:endParaRPr lang="en-US" dirty="0"/>
          </a:p>
          <a:p>
            <a:r>
              <a:rPr lang="en-US" dirty="0"/>
              <a:t>Rather than indexing syntax alone, the P600 appears whenever </a:t>
            </a:r>
          </a:p>
          <a:p>
            <a:r>
              <a:rPr lang="en-US" dirty="0"/>
              <a:t>	the comprehension system’s predictions fail and a model must be updated.</a:t>
            </a:r>
          </a:p>
          <a:p>
            <a:r>
              <a:rPr lang="en-US" dirty="0"/>
              <a:t>It emerges for syntactic anomalies, garden-path sentences, and even semantic incongruities that require reinterpretation.</a:t>
            </a:r>
          </a:p>
          <a:p>
            <a:r>
              <a:rPr lang="en-US" dirty="0"/>
              <a:t>For instance, </a:t>
            </a:r>
            <a:r>
              <a:rPr lang="en-US" i="1" dirty="0"/>
              <a:t>“The hearty meal was devouring the kids”</a:t>
            </a:r>
            <a:r>
              <a:rPr lang="en-US" dirty="0"/>
              <a:t> elicits both an N400 and a P600</a:t>
            </a:r>
          </a:p>
          <a:p>
            <a:r>
              <a:rPr lang="en-US" dirty="0"/>
              <a:t>	—the first for implausibility, the second for attempting to revise the interpretation.</a:t>
            </a:r>
          </a:p>
          <a:p>
            <a:r>
              <a:rPr lang="en-US" dirty="0"/>
              <a:t>This suggests that the P600 represents the brain’s flexible mechanism for reconciling conflict between expectation and input.</a:t>
            </a:r>
            <a:br>
              <a:rPr lang="en-US" dirty="0"/>
            </a:br>
            <a:endParaRPr lang="en-US" dirty="0"/>
          </a:p>
          <a:p>
            <a:r>
              <a:rPr lang="en-US" dirty="0"/>
              <a:t>Most </a:t>
            </a:r>
            <a:r>
              <a:rPr lang="en-US" dirty="0" err="1"/>
              <a:t>erp</a:t>
            </a:r>
            <a:r>
              <a:rPr lang="en-US" dirty="0"/>
              <a:t> researchers argue that the </a:t>
            </a:r>
            <a:r>
              <a:rPr lang="en-US" b="1" dirty="0"/>
              <a:t>N400 and P600 form a complementary pair</a:t>
            </a:r>
            <a:r>
              <a:rPr lang="en-US" dirty="0"/>
              <a:t> within an adaptive comprehension system.</a:t>
            </a:r>
          </a:p>
          <a:p>
            <a:r>
              <a:rPr lang="en-US" dirty="0"/>
              <a:t>The N400 tracks proactive prediction—how prepared the brain was for what it encountered.</a:t>
            </a:r>
          </a:p>
          <a:p>
            <a:r>
              <a:rPr lang="en-US" dirty="0"/>
              <a:t>The P600 tracks reactive updating—how much revision or restructuring is needed when predictions break down.</a:t>
            </a:r>
          </a:p>
          <a:p>
            <a:r>
              <a:rPr lang="en-US" dirty="0"/>
              <a:t>Together they reveal comprehension as a dynamic cycle of anticipation, evaluation,</a:t>
            </a:r>
          </a:p>
          <a:p>
            <a:r>
              <a:rPr lang="en-US" dirty="0"/>
              <a:t>	 and repair, continuously shaping a coherent mental model.</a:t>
            </a:r>
          </a:p>
          <a:p>
            <a:endParaRPr lang="en-US" dirty="0"/>
          </a:p>
          <a:p>
            <a:r>
              <a:rPr lang="en-US" dirty="0"/>
              <a:t>This reinterpretation also speaks to the symbolic versus learning debate.</a:t>
            </a:r>
          </a:p>
          <a:p>
            <a:r>
              <a:rPr lang="en-US" dirty="0"/>
              <a:t>The P600 reflects a kind of rule-based reanalysis, consistent with symbolic accounts of structure building.</a:t>
            </a:r>
          </a:p>
          <a:p>
            <a:r>
              <a:rPr lang="en-US" dirty="0"/>
              <a:t>Yet its flexibility and domain-generality show that even “rule checking” </a:t>
            </a:r>
          </a:p>
          <a:p>
            <a:r>
              <a:rPr lang="en-US" dirty="0"/>
              <a:t>	emerges from broader neural mechanisms of prediction error and adaptation.</a:t>
            </a:r>
          </a:p>
          <a:p>
            <a:r>
              <a:rPr lang="en-US" dirty="0"/>
              <a:t>In the next slide, we’ll see how these two signals—N400 and P600</a:t>
            </a:r>
          </a:p>
          <a:p>
            <a:r>
              <a:rPr lang="en-US" dirty="0"/>
              <a:t>	—work together to make comprehension both structured and adaptive.</a:t>
            </a:r>
          </a:p>
        </p:txBody>
      </p:sp>
      <p:sp>
        <p:nvSpPr>
          <p:cNvPr id="4" name="Slide Number Placeholder 3">
            <a:extLst>
              <a:ext uri="{FF2B5EF4-FFF2-40B4-BE49-F238E27FC236}">
                <a16:creationId xmlns:a16="http://schemas.microsoft.com/office/drawing/2014/main" id="{3C64206E-D970-0D89-3FC7-AB61862D5EED}"/>
              </a:ext>
            </a:extLst>
          </p:cNvPr>
          <p:cNvSpPr>
            <a:spLocks noGrp="1"/>
          </p:cNvSpPr>
          <p:nvPr>
            <p:ph type="sldNum" sz="quarter" idx="5"/>
          </p:nvPr>
        </p:nvSpPr>
        <p:spPr/>
        <p:txBody>
          <a:bodyPr/>
          <a:lstStyle/>
          <a:p>
            <a:fld id="{B0C32C59-1409-2640-866F-4A1083575A35}" type="slidenum">
              <a:rPr lang="en-US" smtClean="0"/>
              <a:t>17</a:t>
            </a:fld>
            <a:endParaRPr lang="en-US"/>
          </a:p>
        </p:txBody>
      </p:sp>
    </p:spTree>
    <p:extLst>
      <p:ext uri="{BB962C8B-B14F-4D97-AF65-F5344CB8AC3E}">
        <p14:creationId xmlns:p14="http://schemas.microsoft.com/office/powerpoint/2010/main" val="13876937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6868EA-AE33-B75A-E19F-2D4B2AE658B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3A39A52-7E4B-4BE3-B318-2426031D296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555CE09-B882-B550-A5A6-8A667DD16F4B}"/>
              </a:ext>
            </a:extLst>
          </p:cNvPr>
          <p:cNvSpPr>
            <a:spLocks noGrp="1"/>
          </p:cNvSpPr>
          <p:nvPr>
            <p:ph type="body" idx="1"/>
          </p:nvPr>
        </p:nvSpPr>
        <p:spPr/>
        <p:txBody>
          <a:bodyPr/>
          <a:lstStyle/>
          <a:p>
            <a:r>
              <a:rPr lang="en-US" dirty="0"/>
              <a:t>Taken together, the </a:t>
            </a:r>
            <a:r>
              <a:rPr lang="en-US" b="1" dirty="0"/>
              <a:t>N400</a:t>
            </a:r>
            <a:r>
              <a:rPr lang="en-US" dirty="0"/>
              <a:t> and </a:t>
            </a:r>
            <a:r>
              <a:rPr lang="en-US" b="1" dirty="0"/>
              <a:t>P600</a:t>
            </a:r>
            <a:r>
              <a:rPr lang="en-US" dirty="0"/>
              <a:t> reveal that understanding language is not a single event</a:t>
            </a:r>
          </a:p>
          <a:p>
            <a:r>
              <a:rPr lang="en-US" dirty="0"/>
              <a:t>	—it’s a continuous balancing act.</a:t>
            </a:r>
          </a:p>
          <a:p>
            <a:r>
              <a:rPr lang="en-US" dirty="0"/>
              <a:t>The brain predicts upcoming words, meanings, and structures, t</a:t>
            </a:r>
          </a:p>
          <a:p>
            <a:r>
              <a:rPr lang="en-US" dirty="0"/>
              <a:t>	hen constantly checks and revises those expectations.</a:t>
            </a:r>
          </a:p>
          <a:p>
            <a:r>
              <a:rPr lang="en-US" dirty="0"/>
              <a:t>When predictions succeed, processing flows smoothly and efficiently.</a:t>
            </a:r>
          </a:p>
          <a:p>
            <a:r>
              <a:rPr lang="en-US" dirty="0"/>
              <a:t>When they fail, the system recruits new resources to rebuild coherence.</a:t>
            </a:r>
          </a:p>
          <a:p>
            <a:r>
              <a:rPr lang="en-US" dirty="0" err="1"/>
              <a:t>Federmeier</a:t>
            </a:r>
            <a:r>
              <a:rPr lang="en-US" dirty="0"/>
              <a:t> describes this as an </a:t>
            </a:r>
            <a:r>
              <a:rPr lang="en-US" i="1" dirty="0"/>
              <a:t>adaptive comprehension system</a:t>
            </a:r>
            <a:r>
              <a:rPr lang="en-US" dirty="0"/>
              <a:t>: the brain learns from its own prediction errors.</a:t>
            </a:r>
          </a:p>
          <a:p>
            <a:endParaRPr lang="en-US" dirty="0"/>
          </a:p>
          <a:p>
            <a:r>
              <a:rPr lang="en-US" dirty="0"/>
              <a:t>These two ERP components track distinct but intertwined stages of this loop.</a:t>
            </a:r>
          </a:p>
          <a:p>
            <a:r>
              <a:rPr lang="en-US" dirty="0"/>
              <a:t>The </a:t>
            </a:r>
            <a:r>
              <a:rPr lang="en-US" b="1" dirty="0"/>
              <a:t>N400</a:t>
            </a:r>
            <a:r>
              <a:rPr lang="en-US" dirty="0"/>
              <a:t> reflects </a:t>
            </a:r>
            <a:r>
              <a:rPr lang="en-US" b="1" dirty="0"/>
              <a:t>proactive prediction</a:t>
            </a:r>
            <a:r>
              <a:rPr lang="en-US" dirty="0"/>
              <a:t>—semantic and contextual pre-activation based on memory and experience.</a:t>
            </a:r>
          </a:p>
          <a:p>
            <a:r>
              <a:rPr lang="en-US" dirty="0"/>
              <a:t>The </a:t>
            </a:r>
            <a:r>
              <a:rPr lang="en-US" b="1" dirty="0"/>
              <a:t>P600</a:t>
            </a:r>
            <a:r>
              <a:rPr lang="en-US" dirty="0"/>
              <a:t> reflects </a:t>
            </a:r>
            <a:r>
              <a:rPr lang="en-US" b="1" dirty="0"/>
              <a:t>reactive adaptation</a:t>
            </a:r>
            <a:r>
              <a:rPr lang="en-US" dirty="0"/>
              <a:t>—reanalysis or restructuring when the prediction proves wrong.</a:t>
            </a:r>
          </a:p>
          <a:p>
            <a:r>
              <a:rPr lang="en-US" dirty="0"/>
              <a:t>In natural comprehension, they often overlap, showing that the mind doesn’t wait for full failure before adjusting.</a:t>
            </a:r>
          </a:p>
          <a:p>
            <a:r>
              <a:rPr lang="en-US" dirty="0"/>
              <a:t>This interplay allows flexible, resilient understanding even in noisy or ambiguous input.</a:t>
            </a:r>
          </a:p>
          <a:p>
            <a:endParaRPr lang="en-US" dirty="0"/>
          </a:p>
          <a:p>
            <a:r>
              <a:rPr lang="en-US" dirty="0"/>
              <a:t>Together, they bridge perspectives that once seemed opposed.</a:t>
            </a:r>
          </a:p>
          <a:p>
            <a:r>
              <a:rPr lang="en-US" dirty="0"/>
              <a:t>Symbolic theories emphasize structure and rules; learning-based theories emphasize prediction and adaptation.</a:t>
            </a:r>
          </a:p>
          <a:p>
            <a:r>
              <a:rPr lang="en-US" dirty="0"/>
              <a:t>The neural evidence shows both are operating at once—hierarchical structure constrains what can be predicted, </a:t>
            </a:r>
          </a:p>
          <a:p>
            <a:r>
              <a:rPr lang="en-US" dirty="0"/>
              <a:t>	while prediction errors reshape those structures over time.</a:t>
            </a:r>
          </a:p>
          <a:p>
            <a:r>
              <a:rPr lang="en-US" dirty="0"/>
              <a:t>Comprehension, in other words, is an ongoing dialogue between rule and experience.</a:t>
            </a:r>
          </a:p>
          <a:p>
            <a:endParaRPr lang="en-US" dirty="0"/>
          </a:p>
          <a:p>
            <a:r>
              <a:rPr lang="en-US" dirty="0"/>
              <a:t>The N400 and P600 thus embody the core principle of this lecture:</a:t>
            </a:r>
          </a:p>
          <a:p>
            <a:r>
              <a:rPr lang="en-US" dirty="0"/>
              <a:t>language is implemented in brain systems that are </a:t>
            </a:r>
            <a:r>
              <a:rPr lang="en-US" b="1" dirty="0"/>
              <a:t>predictive, plastic, and structured at once</a:t>
            </a:r>
            <a:r>
              <a:rPr lang="en-US" dirty="0"/>
              <a:t>.</a:t>
            </a:r>
          </a:p>
          <a:p>
            <a:r>
              <a:rPr lang="en-US" dirty="0"/>
              <a:t>They connect cognitive theories to neural timing, demonstrating how experience-based learning </a:t>
            </a:r>
          </a:p>
          <a:p>
            <a:r>
              <a:rPr lang="en-US" dirty="0"/>
              <a:t>	supports the structured representations required for meaning.</a:t>
            </a:r>
          </a:p>
          <a:p>
            <a:r>
              <a:rPr lang="en-US" dirty="0"/>
              <a:t>Next, we’ll turn from real-time signals to the long-term organization of those systems</a:t>
            </a:r>
          </a:p>
          <a:p>
            <a:r>
              <a:rPr lang="en-US" dirty="0"/>
              <a:t>	—their specialization, plasticity, and resilience.</a:t>
            </a:r>
          </a:p>
        </p:txBody>
      </p:sp>
      <p:sp>
        <p:nvSpPr>
          <p:cNvPr id="4" name="Slide Number Placeholder 3">
            <a:extLst>
              <a:ext uri="{FF2B5EF4-FFF2-40B4-BE49-F238E27FC236}">
                <a16:creationId xmlns:a16="http://schemas.microsoft.com/office/drawing/2014/main" id="{C5D0646A-CA21-50F7-C706-7E49C9F77A5F}"/>
              </a:ext>
            </a:extLst>
          </p:cNvPr>
          <p:cNvSpPr>
            <a:spLocks noGrp="1"/>
          </p:cNvSpPr>
          <p:nvPr>
            <p:ph type="sldNum" sz="quarter" idx="5"/>
          </p:nvPr>
        </p:nvSpPr>
        <p:spPr/>
        <p:txBody>
          <a:bodyPr/>
          <a:lstStyle/>
          <a:p>
            <a:fld id="{B0C32C59-1409-2640-866F-4A1083575A35}" type="slidenum">
              <a:rPr lang="en-US" smtClean="0"/>
              <a:t>18</a:t>
            </a:fld>
            <a:endParaRPr lang="en-US"/>
          </a:p>
        </p:txBody>
      </p:sp>
    </p:spTree>
    <p:extLst>
      <p:ext uri="{BB962C8B-B14F-4D97-AF65-F5344CB8AC3E}">
        <p14:creationId xmlns:p14="http://schemas.microsoft.com/office/powerpoint/2010/main" val="23058476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D16A67-C181-9915-AEE1-E8DAE35EE5B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79E30AA-A173-7BED-88A5-6F29DF3DB23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1A5E58B-4A16-721D-B852-7830283AD519}"/>
              </a:ext>
            </a:extLst>
          </p:cNvPr>
          <p:cNvSpPr>
            <a:spLocks noGrp="1"/>
          </p:cNvSpPr>
          <p:nvPr>
            <p:ph type="body" idx="1"/>
          </p:nvPr>
        </p:nvSpPr>
        <p:spPr/>
        <p:txBody>
          <a:bodyPr/>
          <a:lstStyle/>
          <a:p>
            <a:r>
              <a:rPr lang="en-US" dirty="0"/>
              <a:t>The human brain can manage multiple languages within largely the same neural infrastructure.</a:t>
            </a:r>
          </a:p>
          <a:p>
            <a:r>
              <a:rPr lang="en-US" dirty="0"/>
              <a:t>Imaging studies show that bilinguals recruit the </a:t>
            </a:r>
            <a:r>
              <a:rPr lang="en-US" b="1" dirty="0"/>
              <a:t>same core language network</a:t>
            </a:r>
            <a:r>
              <a:rPr lang="en-US" dirty="0"/>
              <a:t>—left inferior frontal and temporal regions—for both languages, with subtle shifts depending on proficiency and age of acquisition.</a:t>
            </a:r>
          </a:p>
          <a:p>
            <a:r>
              <a:rPr lang="en-US" dirty="0"/>
              <a:t>Rather than building a separate circuit for each tongue, the brain stores overlapping representations and modulates which is active moment by moment.</a:t>
            </a:r>
          </a:p>
          <a:p>
            <a:endParaRPr lang="en-US" dirty="0"/>
          </a:p>
          <a:p>
            <a:r>
              <a:rPr lang="en-US" dirty="0"/>
              <a:t>This coordination relies on both </a:t>
            </a:r>
            <a:r>
              <a:rPr lang="en-US" b="1" dirty="0"/>
              <a:t>language-selective</a:t>
            </a:r>
            <a:r>
              <a:rPr lang="en-US" dirty="0"/>
              <a:t> and </a:t>
            </a:r>
            <a:r>
              <a:rPr lang="en-US" b="1" dirty="0"/>
              <a:t>domain-general control systems</a:t>
            </a:r>
            <a:r>
              <a:rPr lang="en-US" dirty="0"/>
              <a:t>.</a:t>
            </a:r>
          </a:p>
          <a:p>
            <a:r>
              <a:rPr lang="en-US" dirty="0"/>
              <a:t>During code-switching or translation, frontal and parietal regions of the </a:t>
            </a:r>
            <a:r>
              <a:rPr lang="en-US" b="1" dirty="0"/>
              <a:t>multiple-demand network (MDN)</a:t>
            </a:r>
            <a:r>
              <a:rPr lang="en-US" dirty="0"/>
              <a:t> help select the target language and inhibit the other.</a:t>
            </a:r>
          </a:p>
          <a:p>
            <a:r>
              <a:rPr lang="en-US" dirty="0"/>
              <a:t>Fluent bilinguals do this automatically, showing rapid switching without loss of comprehension.</a:t>
            </a:r>
          </a:p>
          <a:p>
            <a:r>
              <a:rPr lang="en-US" dirty="0"/>
              <a:t>Late bilinguals or less proficient speakers engage these control regions more strongly, reflecting the effort of maintaining separation within shared neural space.</a:t>
            </a:r>
            <a:br>
              <a:rPr lang="en-US" dirty="0"/>
            </a:br>
            <a:endParaRPr lang="en-US" dirty="0"/>
          </a:p>
          <a:p>
            <a:r>
              <a:rPr lang="en-US" dirty="0"/>
              <a:t>The degree of overlap depends on </a:t>
            </a:r>
            <a:r>
              <a:rPr lang="en-US" b="1" dirty="0"/>
              <a:t>when and how</a:t>
            </a:r>
            <a:r>
              <a:rPr lang="en-US" dirty="0"/>
              <a:t> languages are learned.</a:t>
            </a:r>
          </a:p>
          <a:p>
            <a:r>
              <a:rPr lang="en-US" dirty="0"/>
              <a:t>Early bilinguals—exposed to both languages from infancy—show nearly complete neural overlap, with shared phonological and syntactic representations.</a:t>
            </a:r>
          </a:p>
          <a:p>
            <a:r>
              <a:rPr lang="en-US" dirty="0"/>
              <a:t>Late learners retain distinct patterns, especially for grammar and articulation, yet comprehension still recruits common temporal circuits.</a:t>
            </a:r>
          </a:p>
          <a:p>
            <a:r>
              <a:rPr lang="en-US" dirty="0"/>
              <a:t>This gradient highlights how experience shapes the brain’s linguistic flexibility within a conserved architecture.</a:t>
            </a:r>
          </a:p>
          <a:p>
            <a:endParaRPr lang="en-US" dirty="0"/>
          </a:p>
          <a:p>
            <a:r>
              <a:rPr lang="en-US" dirty="0"/>
              <a:t>Bilingualism reveals that language lateralization is </a:t>
            </a:r>
            <a:r>
              <a:rPr lang="en-US" b="1" dirty="0"/>
              <a:t>adaptable, not fixed</a:t>
            </a:r>
            <a:r>
              <a:rPr lang="en-US" dirty="0"/>
              <a:t>.</a:t>
            </a:r>
          </a:p>
          <a:p>
            <a:r>
              <a:rPr lang="en-US" dirty="0"/>
              <a:t>Both languages rely on left-dominant </a:t>
            </a:r>
            <a:r>
              <a:rPr lang="en-US" dirty="0" err="1"/>
              <a:t>perisylvian</a:t>
            </a:r>
            <a:r>
              <a:rPr lang="en-US" dirty="0"/>
              <a:t> systems, but the right hemisphere contributes more when control or context demands increase.</a:t>
            </a:r>
          </a:p>
          <a:p>
            <a:r>
              <a:rPr lang="en-US" dirty="0"/>
              <a:t>The ability to fluidly integrate two symbolic systems without confusion demonstrates the resilience of the language network—and how cultural learning can sculpt it in new directions.</a:t>
            </a:r>
          </a:p>
          <a:p>
            <a:r>
              <a:rPr lang="en-US" dirty="0"/>
              <a:t>Next, we’ll see how this flexibility extends across modalities, in the case of signed languages.</a:t>
            </a:r>
          </a:p>
        </p:txBody>
      </p:sp>
      <p:sp>
        <p:nvSpPr>
          <p:cNvPr id="4" name="Slide Number Placeholder 3">
            <a:extLst>
              <a:ext uri="{FF2B5EF4-FFF2-40B4-BE49-F238E27FC236}">
                <a16:creationId xmlns:a16="http://schemas.microsoft.com/office/drawing/2014/main" id="{120555D8-815B-C3D4-997F-33001876F406}"/>
              </a:ext>
            </a:extLst>
          </p:cNvPr>
          <p:cNvSpPr>
            <a:spLocks noGrp="1"/>
          </p:cNvSpPr>
          <p:nvPr>
            <p:ph type="sldNum" sz="quarter" idx="5"/>
          </p:nvPr>
        </p:nvSpPr>
        <p:spPr/>
        <p:txBody>
          <a:bodyPr/>
          <a:lstStyle/>
          <a:p>
            <a:fld id="{B0C32C59-1409-2640-866F-4A1083575A35}" type="slidenum">
              <a:rPr lang="en-US" smtClean="0"/>
              <a:t>19</a:t>
            </a:fld>
            <a:endParaRPr lang="en-US"/>
          </a:p>
        </p:txBody>
      </p:sp>
    </p:spTree>
    <p:extLst>
      <p:ext uri="{BB962C8B-B14F-4D97-AF65-F5344CB8AC3E}">
        <p14:creationId xmlns:p14="http://schemas.microsoft.com/office/powerpoint/2010/main" val="30829352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AFB2CB-A2CE-7123-644C-DCD538F0850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B87D764-C88F-CF78-5DDE-8B7A3B9D56D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887A997-85AB-34F9-1811-3C515DAAF00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4A90DD2-0D39-6F80-7381-4AABCCDDE236}"/>
              </a:ext>
            </a:extLst>
          </p:cNvPr>
          <p:cNvSpPr>
            <a:spLocks noGrp="1"/>
          </p:cNvSpPr>
          <p:nvPr>
            <p:ph type="sldNum" sz="quarter" idx="5"/>
          </p:nvPr>
        </p:nvSpPr>
        <p:spPr/>
        <p:txBody>
          <a:bodyPr/>
          <a:lstStyle/>
          <a:p>
            <a:fld id="{B0C32C59-1409-2640-866F-4A1083575A35}" type="slidenum">
              <a:rPr lang="en-US" smtClean="0"/>
              <a:t>2</a:t>
            </a:fld>
            <a:endParaRPr lang="en-US"/>
          </a:p>
        </p:txBody>
      </p:sp>
    </p:spTree>
    <p:extLst>
      <p:ext uri="{BB962C8B-B14F-4D97-AF65-F5344CB8AC3E}">
        <p14:creationId xmlns:p14="http://schemas.microsoft.com/office/powerpoint/2010/main" val="21531963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F37E5C-EF2D-F2A4-5846-036C4E40FE0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E5A3F90-F7D6-B545-DD9A-2D673D03299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A5CA4AF-BF28-82B3-F75D-EB8CF3FE5FC7}"/>
              </a:ext>
            </a:extLst>
          </p:cNvPr>
          <p:cNvSpPr>
            <a:spLocks noGrp="1"/>
          </p:cNvSpPr>
          <p:nvPr>
            <p:ph type="body" idx="1"/>
          </p:nvPr>
        </p:nvSpPr>
        <p:spPr/>
        <p:txBody>
          <a:bodyPr/>
          <a:lstStyle/>
          <a:p>
            <a:r>
              <a:rPr lang="en-US" dirty="0"/>
              <a:t>Signed languages offer one of the strongest tests of what language </a:t>
            </a:r>
            <a:r>
              <a:rPr lang="en-US" i="1" dirty="0"/>
              <a:t>is</a:t>
            </a:r>
            <a:r>
              <a:rPr lang="en-US" dirty="0"/>
              <a:t> at the neural level.</a:t>
            </a:r>
          </a:p>
          <a:p>
            <a:r>
              <a:rPr lang="en-US" dirty="0"/>
              <a:t>They use gesture and space instead of sound and time, yet they share every key property of spoken language</a:t>
            </a:r>
          </a:p>
          <a:p>
            <a:r>
              <a:rPr lang="en-US" dirty="0"/>
              <a:t>	—hierarchical structure, morphology, and syntax.</a:t>
            </a:r>
          </a:p>
          <a:p>
            <a:r>
              <a:rPr lang="en-US" dirty="0"/>
              <a:t>If language were simply a motor or auditory skill, signers should use different brain systems.</a:t>
            </a:r>
          </a:p>
          <a:p>
            <a:r>
              <a:rPr lang="en-US" dirty="0"/>
              <a:t>But imaging, lesion, and electrophysiological studies show the opposite: </a:t>
            </a:r>
          </a:p>
          <a:p>
            <a:r>
              <a:rPr lang="en-US" b="1" dirty="0"/>
              <a:t>	sign languages recruit the same left-lateralized language network</a:t>
            </a:r>
            <a:r>
              <a:rPr lang="en-US" dirty="0"/>
              <a:t> used for speech.</a:t>
            </a:r>
          </a:p>
          <a:p>
            <a:endParaRPr lang="en-US" dirty="0"/>
          </a:p>
          <a:p>
            <a:r>
              <a:rPr lang="en-US" dirty="0"/>
              <a:t>Damage to Broca’s or Wernicke’s homologues in deaf signers produces expressive and receptive </a:t>
            </a:r>
            <a:r>
              <a:rPr lang="en-US" i="1" dirty="0"/>
              <a:t>aphasias</a:t>
            </a:r>
            <a:r>
              <a:rPr lang="en-US" dirty="0"/>
              <a:t> </a:t>
            </a:r>
          </a:p>
          <a:p>
            <a:r>
              <a:rPr lang="en-US" dirty="0"/>
              <a:t>	nearly identical to those in speakers.</a:t>
            </a:r>
          </a:p>
          <a:p>
            <a:r>
              <a:rPr lang="en-US" dirty="0"/>
              <a:t>Fluent signers show activation in the </a:t>
            </a:r>
            <a:r>
              <a:rPr lang="en-US" b="1" dirty="0"/>
              <a:t>left inferior frontal</a:t>
            </a:r>
            <a:r>
              <a:rPr lang="en-US" dirty="0"/>
              <a:t> and </a:t>
            </a:r>
            <a:r>
              <a:rPr lang="en-US" b="1" dirty="0"/>
              <a:t>posterior temporal regions</a:t>
            </a:r>
            <a:r>
              <a:rPr lang="en-US" dirty="0"/>
              <a:t>, </a:t>
            </a:r>
          </a:p>
          <a:p>
            <a:r>
              <a:rPr lang="en-US" dirty="0"/>
              <a:t>	with additional recruitment of </a:t>
            </a:r>
            <a:r>
              <a:rPr lang="en-US" b="1" dirty="0"/>
              <a:t>parietal</a:t>
            </a:r>
            <a:r>
              <a:rPr lang="en-US" dirty="0"/>
              <a:t> and </a:t>
            </a:r>
            <a:r>
              <a:rPr lang="en-US" b="1" dirty="0"/>
              <a:t>visual–motion</a:t>
            </a:r>
            <a:r>
              <a:rPr lang="en-US" dirty="0"/>
              <a:t> areas to manage spatial relationships.</a:t>
            </a:r>
          </a:p>
          <a:p>
            <a:r>
              <a:rPr lang="en-US" dirty="0"/>
              <a:t>These findings confirm that the brain’s “language” machinery is defined by </a:t>
            </a:r>
            <a:r>
              <a:rPr lang="en-US" b="1" dirty="0"/>
              <a:t>abstract combinatorial structure</a:t>
            </a:r>
            <a:r>
              <a:rPr lang="en-US" dirty="0"/>
              <a:t>, </a:t>
            </a:r>
          </a:p>
          <a:p>
            <a:r>
              <a:rPr lang="en-US" dirty="0"/>
              <a:t>	not by sound, writing, or gesture.</a:t>
            </a:r>
          </a:p>
          <a:p>
            <a:endParaRPr lang="en-US" dirty="0"/>
          </a:p>
          <a:p>
            <a:r>
              <a:rPr lang="en-US" dirty="0"/>
              <a:t>Sign language also illuminates how modality shapes representation without changing the core system.</a:t>
            </a:r>
          </a:p>
          <a:p>
            <a:r>
              <a:rPr lang="en-US" dirty="0"/>
              <a:t>Spatial grammar and classifier constructions draw on visual</a:t>
            </a:r>
          </a:p>
          <a:p>
            <a:r>
              <a:rPr lang="en-US" dirty="0"/>
              <a:t>	–motor circuits, but they are governed by the same hierarchical rules as spoken syntax.</a:t>
            </a:r>
          </a:p>
          <a:p>
            <a:r>
              <a:rPr lang="en-US" dirty="0"/>
              <a:t>This shows that the language network is flexible in input and output, but constant in its internal logic.</a:t>
            </a:r>
          </a:p>
          <a:p>
            <a:r>
              <a:rPr lang="en-US" dirty="0"/>
              <a:t>Even when hands replace tongues, the brain parses and produces linguistic structure in the same way.</a:t>
            </a:r>
          </a:p>
          <a:p>
            <a:endParaRPr lang="en-US" dirty="0"/>
          </a:p>
          <a:p>
            <a:r>
              <a:rPr lang="en-US" dirty="0"/>
              <a:t>By demonstrating modality independence, sign languages underscore a central theme of this lecture:</a:t>
            </a:r>
          </a:p>
          <a:p>
            <a:r>
              <a:rPr lang="en-US" dirty="0"/>
              <a:t>language is an </a:t>
            </a:r>
            <a:r>
              <a:rPr lang="en-US" b="1" dirty="0"/>
              <a:t>abstract computation</a:t>
            </a:r>
            <a:r>
              <a:rPr lang="en-US" dirty="0"/>
              <a:t> realized through diverse biological channels.</a:t>
            </a:r>
          </a:p>
          <a:p>
            <a:r>
              <a:rPr lang="en-US" dirty="0"/>
              <a:t>Its universality lies not in the muscles or senses it uses, but in the predictive, hierarchical patterns it implements.</a:t>
            </a:r>
          </a:p>
          <a:p>
            <a:r>
              <a:rPr lang="en-US" dirty="0"/>
              <a:t>In our final slide, we’ll return to the larger story of how those patterns evolved—from action, to simulation, to thought.</a:t>
            </a:r>
          </a:p>
        </p:txBody>
      </p:sp>
      <p:sp>
        <p:nvSpPr>
          <p:cNvPr id="4" name="Slide Number Placeholder 3">
            <a:extLst>
              <a:ext uri="{FF2B5EF4-FFF2-40B4-BE49-F238E27FC236}">
                <a16:creationId xmlns:a16="http://schemas.microsoft.com/office/drawing/2014/main" id="{906A75EE-C7B7-D3E0-4A8C-EE31E6841501}"/>
              </a:ext>
            </a:extLst>
          </p:cNvPr>
          <p:cNvSpPr>
            <a:spLocks noGrp="1"/>
          </p:cNvSpPr>
          <p:nvPr>
            <p:ph type="sldNum" sz="quarter" idx="5"/>
          </p:nvPr>
        </p:nvSpPr>
        <p:spPr/>
        <p:txBody>
          <a:bodyPr/>
          <a:lstStyle/>
          <a:p>
            <a:fld id="{B0C32C59-1409-2640-866F-4A1083575A35}" type="slidenum">
              <a:rPr lang="en-US" smtClean="0"/>
              <a:t>20</a:t>
            </a:fld>
            <a:endParaRPr lang="en-US"/>
          </a:p>
        </p:txBody>
      </p:sp>
    </p:spTree>
    <p:extLst>
      <p:ext uri="{BB962C8B-B14F-4D97-AF65-F5344CB8AC3E}">
        <p14:creationId xmlns:p14="http://schemas.microsoft.com/office/powerpoint/2010/main" val="4623620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721756-6D7F-CA47-1A19-F5BA8D218CD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FD60282-6236-408F-5805-3755905DBBF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86A8C8E-8A59-6F00-0989-A1DDABF2B062}"/>
              </a:ext>
            </a:extLst>
          </p:cNvPr>
          <p:cNvSpPr>
            <a:spLocks noGrp="1"/>
          </p:cNvSpPr>
          <p:nvPr>
            <p:ph type="body" idx="1"/>
          </p:nvPr>
        </p:nvSpPr>
        <p:spPr/>
        <p:txBody>
          <a:bodyPr/>
          <a:lstStyle/>
          <a:p>
            <a:r>
              <a:rPr lang="en-US" dirty="0"/>
              <a:t>Throughout this course, we’ve traced a deepening capacity for </a:t>
            </a:r>
            <a:r>
              <a:rPr lang="en-US" b="1" dirty="0"/>
              <a:t>mental simulation</a:t>
            </a:r>
            <a:r>
              <a:rPr lang="en-US" dirty="0"/>
              <a:t>.</a:t>
            </a:r>
          </a:p>
          <a:p>
            <a:r>
              <a:rPr lang="en-US" dirty="0"/>
              <a:t>Early mammals evolved the ability to internally model their own movements—predicting the sensory consequences of each action before taking it.</a:t>
            </a:r>
          </a:p>
          <a:p>
            <a:r>
              <a:rPr lang="en-US" dirty="0"/>
              <a:t>Primates extended this ability to </a:t>
            </a:r>
            <a:r>
              <a:rPr lang="en-US" b="1" dirty="0"/>
              <a:t>simulate others</a:t>
            </a:r>
            <a:r>
              <a:rPr lang="en-US" dirty="0"/>
              <a:t>, building the foundations for empathy, imitation, and theory of mind.</a:t>
            </a:r>
          </a:p>
          <a:p>
            <a:r>
              <a:rPr lang="en-US" dirty="0"/>
              <a:t>That same power to imagine and compare possible futures became the raw material for symbolic thought and language.</a:t>
            </a:r>
            <a:br>
              <a:rPr lang="en-US" dirty="0"/>
            </a:br>
            <a:endParaRPr lang="en-US" dirty="0"/>
          </a:p>
          <a:p>
            <a:r>
              <a:rPr lang="en-US" dirty="0"/>
              <a:t>Language may be the brain’s most refined form of simulation.</a:t>
            </a:r>
          </a:p>
          <a:p>
            <a:r>
              <a:rPr lang="en-US" dirty="0"/>
              <a:t>Each word we hear activates expectations about what might come next—sounds, meanings, and actions—before they arrive.</a:t>
            </a:r>
          </a:p>
          <a:p>
            <a:r>
              <a:rPr lang="en-US" dirty="0"/>
              <a:t>This is the essence of </a:t>
            </a:r>
            <a:r>
              <a:rPr lang="en-US" b="1" dirty="0"/>
              <a:t>predictive coding</a:t>
            </a:r>
            <a:r>
              <a:rPr lang="en-US" dirty="0"/>
              <a:t>: the brain constantly generates hypotheses and corrects them with new evidence.</a:t>
            </a:r>
          </a:p>
          <a:p>
            <a:r>
              <a:rPr lang="en-US" dirty="0"/>
              <a:t>Understanding language is not passive decoding; it’s an active process of </a:t>
            </a:r>
            <a:r>
              <a:rPr lang="en-US" b="1" dirty="0"/>
              <a:t>forecasting and updating</a:t>
            </a:r>
            <a:r>
              <a:rPr lang="en-US" dirty="0"/>
              <a:t>, a conversation between expectation and surprise.</a:t>
            </a:r>
          </a:p>
          <a:p>
            <a:endParaRPr lang="en-US" dirty="0"/>
          </a:p>
          <a:p>
            <a:r>
              <a:rPr lang="en-US" dirty="0"/>
              <a:t>Seen in this light, linguistic prediction is part of a larger evolutionary story.</a:t>
            </a:r>
          </a:p>
          <a:p>
            <a:r>
              <a:rPr lang="en-US" dirty="0"/>
              <a:t>The circuits that once guided reaching and grasping now help anticipate syntactic structure and semantic coherence.</a:t>
            </a:r>
          </a:p>
          <a:p>
            <a:r>
              <a:rPr lang="en-US" dirty="0"/>
              <a:t>Neural loops that once tracked the intentions of others now help track the unfolding logic of a sentence.</a:t>
            </a:r>
          </a:p>
          <a:p>
            <a:r>
              <a:rPr lang="en-US" dirty="0"/>
              <a:t>Speech comprehension becomes a kind of social simulation—our brains rehearsing, in miniature, the minds behind the words.</a:t>
            </a:r>
          </a:p>
          <a:p>
            <a:endParaRPr lang="en-US" dirty="0"/>
          </a:p>
          <a:p>
            <a:r>
              <a:rPr lang="en-US" dirty="0"/>
              <a:t>This view unites our three levels of analysis.</a:t>
            </a:r>
          </a:p>
          <a:p>
            <a:r>
              <a:rPr lang="en-US" dirty="0"/>
              <a:t>At the </a:t>
            </a:r>
            <a:r>
              <a:rPr lang="en-US" b="1" dirty="0"/>
              <a:t>functional level</a:t>
            </a:r>
            <a:r>
              <a:rPr lang="en-US" dirty="0"/>
              <a:t>, prediction makes behavior more efficient and flexible.</a:t>
            </a:r>
          </a:p>
          <a:p>
            <a:r>
              <a:rPr lang="en-US" dirty="0"/>
              <a:t>At the </a:t>
            </a:r>
            <a:r>
              <a:rPr lang="en-US" b="1" dirty="0"/>
              <a:t>algorithmic level</a:t>
            </a:r>
            <a:r>
              <a:rPr lang="en-US" dirty="0"/>
              <a:t>, it explains how probabilistic models generate structured expectations.</a:t>
            </a:r>
          </a:p>
          <a:p>
            <a:r>
              <a:rPr lang="en-US" dirty="0"/>
              <a:t>And at the </a:t>
            </a:r>
            <a:r>
              <a:rPr lang="en-US" b="1" dirty="0"/>
              <a:t>implementational level</a:t>
            </a:r>
            <a:r>
              <a:rPr lang="en-US" dirty="0"/>
              <a:t>, it links perception, action, and meaning through shared neural dynamics.</a:t>
            </a:r>
          </a:p>
          <a:p>
            <a:r>
              <a:rPr lang="en-US" dirty="0"/>
              <a:t>Language is not an exception to the brain’s design—it is its culmination: a system for </a:t>
            </a:r>
            <a:r>
              <a:rPr lang="en-US" b="1" dirty="0"/>
              <a:t>communicating and refining internal models of the world</a:t>
            </a:r>
            <a:r>
              <a:rPr lang="en-US" dirty="0"/>
              <a:t>.</a:t>
            </a:r>
          </a:p>
        </p:txBody>
      </p:sp>
      <p:sp>
        <p:nvSpPr>
          <p:cNvPr id="4" name="Slide Number Placeholder 3">
            <a:extLst>
              <a:ext uri="{FF2B5EF4-FFF2-40B4-BE49-F238E27FC236}">
                <a16:creationId xmlns:a16="http://schemas.microsoft.com/office/drawing/2014/main" id="{8AD762D3-FA0D-449E-ECC1-04723F3A1054}"/>
              </a:ext>
            </a:extLst>
          </p:cNvPr>
          <p:cNvSpPr>
            <a:spLocks noGrp="1"/>
          </p:cNvSpPr>
          <p:nvPr>
            <p:ph type="sldNum" sz="quarter" idx="5"/>
          </p:nvPr>
        </p:nvSpPr>
        <p:spPr/>
        <p:txBody>
          <a:bodyPr/>
          <a:lstStyle/>
          <a:p>
            <a:fld id="{B0C32C59-1409-2640-866F-4A1083575A35}" type="slidenum">
              <a:rPr lang="en-US" smtClean="0"/>
              <a:t>21</a:t>
            </a:fld>
            <a:endParaRPr lang="en-US"/>
          </a:p>
        </p:txBody>
      </p:sp>
    </p:spTree>
    <p:extLst>
      <p:ext uri="{BB962C8B-B14F-4D97-AF65-F5344CB8AC3E}">
        <p14:creationId xmlns:p14="http://schemas.microsoft.com/office/powerpoint/2010/main" val="119378013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896746-ADCA-1845-41D6-714B9E97CD4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0299C70-38E1-ACBF-0C9D-76B9044935A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AB8E988-0428-55B4-24CF-0E4404365C87}"/>
              </a:ext>
            </a:extLst>
          </p:cNvPr>
          <p:cNvSpPr>
            <a:spLocks noGrp="1"/>
          </p:cNvSpPr>
          <p:nvPr>
            <p:ph type="body" idx="1"/>
          </p:nvPr>
        </p:nvSpPr>
        <p:spPr/>
        <p:txBody>
          <a:bodyPr/>
          <a:lstStyle/>
          <a:p>
            <a:r>
              <a:rPr lang="en-US" dirty="0"/>
              <a:t>Across these three lectures, we’ve traced how language emerged, how it works, and how it lives in the brain.</a:t>
            </a:r>
          </a:p>
          <a:p>
            <a:r>
              <a:rPr lang="en-US" dirty="0"/>
              <a:t>At the functional level, we saw its roots in </a:t>
            </a:r>
            <a:r>
              <a:rPr lang="en-US" b="1" dirty="0"/>
              <a:t>communication and cooperation</a:t>
            </a:r>
          </a:p>
          <a:p>
            <a:r>
              <a:rPr lang="en-US" b="1" dirty="0"/>
              <a:t>	</a:t>
            </a:r>
            <a:r>
              <a:rPr lang="en-US" dirty="0"/>
              <a:t>—an adaptation that built on primate social cognition and cultural learning.</a:t>
            </a:r>
          </a:p>
          <a:p>
            <a:r>
              <a:rPr lang="en-US" dirty="0"/>
              <a:t>At the algorithmic level, we explored competing theories: </a:t>
            </a:r>
            <a:r>
              <a:rPr lang="en-US" b="1" dirty="0"/>
              <a:t>symbolic rules</a:t>
            </a:r>
            <a:r>
              <a:rPr lang="en-US" dirty="0"/>
              <a:t> versus </a:t>
            </a:r>
            <a:r>
              <a:rPr lang="en-US" b="1" dirty="0"/>
              <a:t>learning and prediction</a:t>
            </a:r>
            <a:r>
              <a:rPr lang="en-US" dirty="0"/>
              <a:t>, </a:t>
            </a:r>
          </a:p>
          <a:p>
            <a:r>
              <a:rPr lang="en-US" dirty="0"/>
              <a:t>	and found that both describe parts of a single system.</a:t>
            </a:r>
          </a:p>
          <a:p>
            <a:r>
              <a:rPr lang="en-US" dirty="0"/>
              <a:t>And at the implementational level, we saw how those processes are realized in </a:t>
            </a:r>
            <a:r>
              <a:rPr lang="en-US" b="1" dirty="0"/>
              <a:t>distributed, predictive, </a:t>
            </a:r>
          </a:p>
          <a:p>
            <a:r>
              <a:rPr lang="en-US" b="1" dirty="0"/>
              <a:t>	and lateralized networks</a:t>
            </a:r>
            <a:r>
              <a:rPr lang="en-US" dirty="0"/>
              <a:t> of the human brain.</a:t>
            </a:r>
          </a:p>
          <a:p>
            <a:endParaRPr lang="en-US" dirty="0"/>
          </a:p>
          <a:p>
            <a:r>
              <a:rPr lang="en-US" dirty="0"/>
              <a:t>Language did not arise suddenly or in isolation.</a:t>
            </a:r>
          </a:p>
          <a:p>
            <a:r>
              <a:rPr lang="en-US" dirty="0"/>
              <a:t>It evolved from the brain’s older abilities to simulate actions, anticipate outcomes, and model other minds.</a:t>
            </a:r>
          </a:p>
          <a:p>
            <a:r>
              <a:rPr lang="en-US" dirty="0"/>
              <a:t>Each innovation—gesture, speech, teaching, storytelling</a:t>
            </a:r>
          </a:p>
          <a:p>
            <a:r>
              <a:rPr lang="en-US" dirty="0"/>
              <a:t>	—turned internal simulation outward, linking thought to shared meaning.</a:t>
            </a:r>
          </a:p>
          <a:p>
            <a:r>
              <a:rPr lang="en-US" dirty="0"/>
              <a:t>What began as the ability to predict a movement became the ability to </a:t>
            </a:r>
            <a:r>
              <a:rPr lang="en-US" b="1" dirty="0"/>
              <a:t>predict a mind</a:t>
            </a:r>
            <a:r>
              <a:rPr lang="en-US" dirty="0"/>
              <a:t>, </a:t>
            </a:r>
          </a:p>
          <a:p>
            <a:r>
              <a:rPr lang="en-US" dirty="0"/>
              <a:t>	and then to communicate those predictions through symbols.</a:t>
            </a:r>
          </a:p>
          <a:p>
            <a:endParaRPr lang="en-US" dirty="0"/>
          </a:p>
          <a:p>
            <a:r>
              <a:rPr lang="en-US" dirty="0"/>
              <a:t>Neuroscience shows that language remains both </a:t>
            </a:r>
            <a:r>
              <a:rPr lang="en-US" b="1" dirty="0"/>
              <a:t>specialized and flexible</a:t>
            </a:r>
            <a:r>
              <a:rPr lang="en-US" dirty="0"/>
              <a:t>.</a:t>
            </a:r>
          </a:p>
          <a:p>
            <a:r>
              <a:rPr lang="en-US" dirty="0"/>
              <a:t>It is grounded in left-hemisphere circuitry yet shaped by experience, capable of reorganizing </a:t>
            </a:r>
          </a:p>
          <a:p>
            <a:r>
              <a:rPr lang="en-US" dirty="0"/>
              <a:t>	after injury or across modalities.</a:t>
            </a:r>
          </a:p>
          <a:p>
            <a:r>
              <a:rPr lang="en-US" dirty="0"/>
              <a:t>It unites the predictive mechanisms we’ve seen throughout this course—motor control, perception, memory</a:t>
            </a:r>
          </a:p>
          <a:p>
            <a:r>
              <a:rPr lang="en-US" dirty="0"/>
              <a:t>	—into a single integrative function: communication as coordinated imagination.</a:t>
            </a:r>
            <a:br>
              <a:rPr lang="en-US" dirty="0"/>
            </a:br>
            <a:endParaRPr lang="en-US" dirty="0"/>
          </a:p>
          <a:p>
            <a:r>
              <a:rPr lang="en-US" dirty="0"/>
              <a:t>Next week, we extend this story beyond words.</a:t>
            </a:r>
          </a:p>
          <a:p>
            <a:r>
              <a:rPr lang="en-US" dirty="0"/>
              <a:t>We’ll ask what happens when symbols leave the domain of language</a:t>
            </a:r>
          </a:p>
          <a:p>
            <a:r>
              <a:rPr lang="en-US"/>
              <a:t>	—</a:t>
            </a:r>
            <a:r>
              <a:rPr lang="en-US" dirty="0"/>
              <a:t>when they become tools for reasoning, abstraction, and science itself.</a:t>
            </a:r>
          </a:p>
          <a:p>
            <a:r>
              <a:rPr lang="en-US" dirty="0"/>
              <a:t>In short, we’ll move from </a:t>
            </a:r>
            <a:r>
              <a:rPr lang="en-US" b="1" dirty="0"/>
              <a:t>language as communication</a:t>
            </a:r>
            <a:r>
              <a:rPr lang="en-US" dirty="0"/>
              <a:t> to </a:t>
            </a:r>
            <a:r>
              <a:rPr lang="en-US" b="1" dirty="0"/>
              <a:t>language as thought</a:t>
            </a:r>
            <a:r>
              <a:rPr lang="en-US" dirty="0"/>
              <a:t>: the dawn of </a:t>
            </a:r>
            <a:r>
              <a:rPr lang="en-US" i="1" dirty="0"/>
              <a:t>symbolic cognition</a:t>
            </a:r>
            <a:r>
              <a:rPr lang="en-US" dirty="0"/>
              <a:t>.</a:t>
            </a:r>
          </a:p>
          <a:p>
            <a:endParaRPr lang="en-US" dirty="0"/>
          </a:p>
        </p:txBody>
      </p:sp>
      <p:sp>
        <p:nvSpPr>
          <p:cNvPr id="4" name="Slide Number Placeholder 3">
            <a:extLst>
              <a:ext uri="{FF2B5EF4-FFF2-40B4-BE49-F238E27FC236}">
                <a16:creationId xmlns:a16="http://schemas.microsoft.com/office/drawing/2014/main" id="{C391E515-6AF1-749D-2021-9B746953F4F3}"/>
              </a:ext>
            </a:extLst>
          </p:cNvPr>
          <p:cNvSpPr>
            <a:spLocks noGrp="1"/>
          </p:cNvSpPr>
          <p:nvPr>
            <p:ph type="sldNum" sz="quarter" idx="5"/>
          </p:nvPr>
        </p:nvSpPr>
        <p:spPr/>
        <p:txBody>
          <a:bodyPr/>
          <a:lstStyle/>
          <a:p>
            <a:fld id="{B0C32C59-1409-2640-866F-4A1083575A35}" type="slidenum">
              <a:rPr lang="en-US" smtClean="0"/>
              <a:t>22</a:t>
            </a:fld>
            <a:endParaRPr lang="en-US"/>
          </a:p>
        </p:txBody>
      </p:sp>
    </p:spTree>
    <p:extLst>
      <p:ext uri="{BB962C8B-B14F-4D97-AF65-F5344CB8AC3E}">
        <p14:creationId xmlns:p14="http://schemas.microsoft.com/office/powerpoint/2010/main" val="40467199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Lecture 2 we asked how minds do language—rules, patterns, prediction, and social meaning.</a:t>
            </a:r>
          </a:p>
          <a:p>
            <a:r>
              <a:rPr lang="en-US" dirty="0"/>
              <a:t>Today we ask how those processes are realized in the brain’s circuits and timing.</a:t>
            </a:r>
          </a:p>
          <a:p>
            <a:r>
              <a:rPr lang="en-US" dirty="0"/>
              <a:t>We will map cognitive claims onto neural systems without assuming one grand theory wins.</a:t>
            </a:r>
          </a:p>
          <a:p>
            <a:r>
              <a:rPr lang="en-US" dirty="0"/>
              <a:t>The goal is constraint and clarity, not a final verdict.</a:t>
            </a:r>
          </a:p>
          <a:p>
            <a:endParaRPr lang="en-US" dirty="0"/>
          </a:p>
          <a:p>
            <a:r>
              <a:rPr lang="en-US" dirty="0"/>
              <a:t>If grammar is an internal rule system, we might expect specialized, selective regions.</a:t>
            </a:r>
          </a:p>
          <a:p>
            <a:r>
              <a:rPr lang="en-US" dirty="0"/>
              <a:t>If structure emerges from learning, we might expect distributed, adaptive networks.</a:t>
            </a:r>
          </a:p>
          <a:p>
            <a:r>
              <a:rPr lang="en-US" dirty="0"/>
              <a:t>If prediction drives comprehension, we should see anticipatory neural signals in time.</a:t>
            </a:r>
          </a:p>
          <a:p>
            <a:r>
              <a:rPr lang="en-US" dirty="0"/>
              <a:t>If social intention is central, language should interface with mindreading networks.</a:t>
            </a:r>
          </a:p>
          <a:p>
            <a:endParaRPr lang="en-US" dirty="0"/>
          </a:p>
          <a:p>
            <a:r>
              <a:rPr lang="en-US" dirty="0"/>
              <a:t>Each of these expectations is testable with different methods.</a:t>
            </a:r>
          </a:p>
          <a:p>
            <a:r>
              <a:rPr lang="en-US" dirty="0"/>
              <a:t>Functional imaging can localize where computations concentrate across the cortex.</a:t>
            </a:r>
          </a:p>
          <a:p>
            <a:r>
              <a:rPr lang="en-US" dirty="0"/>
              <a:t>ERPs and other time-resolved signals can reveal when processes unfold millisecond by millisecond.</a:t>
            </a:r>
          </a:p>
          <a:p>
            <a:r>
              <a:rPr lang="en-US" dirty="0"/>
              <a:t>Lesions and stimulation can show which components are necessary for which functions.</a:t>
            </a:r>
          </a:p>
          <a:p>
            <a:endParaRPr lang="en-US" dirty="0"/>
          </a:p>
          <a:p>
            <a:r>
              <a:rPr lang="en-US" dirty="0"/>
              <a:t>Throughout, we’ll keep the debate from Lecture 2 in view.</a:t>
            </a:r>
          </a:p>
          <a:p>
            <a:r>
              <a:rPr lang="en-US" dirty="0"/>
              <a:t>Neural evidence will support both specialization and plasticity in different ways.</a:t>
            </a:r>
          </a:p>
          <a:p>
            <a:r>
              <a:rPr lang="en-US" dirty="0"/>
              <a:t>Some findings will look “symbolic,” others unmistakably “learning-based.”</a:t>
            </a:r>
          </a:p>
          <a:p>
            <a:r>
              <a:rPr lang="en-US" dirty="0"/>
              <a:t>Our task is to integrate them into a coherent, multi-level picture.</a:t>
            </a:r>
          </a:p>
          <a:p>
            <a:endParaRPr lang="en-US" dirty="0"/>
          </a:p>
        </p:txBody>
      </p:sp>
      <p:sp>
        <p:nvSpPr>
          <p:cNvPr id="4" name="Slide Number Placeholder 3"/>
          <p:cNvSpPr>
            <a:spLocks noGrp="1"/>
          </p:cNvSpPr>
          <p:nvPr>
            <p:ph type="sldNum" sz="quarter" idx="5"/>
          </p:nvPr>
        </p:nvSpPr>
        <p:spPr/>
        <p:txBody>
          <a:bodyPr/>
          <a:lstStyle/>
          <a:p>
            <a:fld id="{B0C32C59-1409-2640-866F-4A1083575A35}" type="slidenum">
              <a:rPr lang="en-US" smtClean="0"/>
              <a:t>3</a:t>
            </a:fld>
            <a:endParaRPr lang="en-US"/>
          </a:p>
        </p:txBody>
      </p:sp>
    </p:spTree>
    <p:extLst>
      <p:ext uri="{BB962C8B-B14F-4D97-AF65-F5344CB8AC3E}">
        <p14:creationId xmlns:p14="http://schemas.microsoft.com/office/powerpoint/2010/main" val="9826931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95F789-110B-FA55-E0EA-B5AFC325A08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B2A07B6-6ADB-895D-4124-C23449D5FBC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19E7B97-788F-C553-6A84-9D04724B34ED}"/>
              </a:ext>
            </a:extLst>
          </p:cNvPr>
          <p:cNvSpPr>
            <a:spLocks noGrp="1"/>
          </p:cNvSpPr>
          <p:nvPr>
            <p:ph type="body" idx="1"/>
          </p:nvPr>
        </p:nvSpPr>
        <p:spPr/>
        <p:txBody>
          <a:bodyPr/>
          <a:lstStyle/>
          <a:p>
            <a:r>
              <a:rPr lang="en-US" dirty="0"/>
              <a:t>Neuroscience lets us watch language unfold in the brain’s hardware.</a:t>
            </a:r>
          </a:p>
          <a:p>
            <a:r>
              <a:rPr lang="en-US" dirty="0"/>
              <a:t>It reveals which areas light up when we speak, listen, or read</a:t>
            </a:r>
          </a:p>
          <a:p>
            <a:r>
              <a:rPr lang="en-US" dirty="0"/>
              <a:t>	—and when those signals rise and fall over milliseconds.</a:t>
            </a:r>
          </a:p>
          <a:p>
            <a:r>
              <a:rPr lang="en-US" dirty="0"/>
              <a:t>Such evidence provides critical constraints: any cognitive theory </a:t>
            </a:r>
          </a:p>
          <a:p>
            <a:r>
              <a:rPr lang="en-US" dirty="0"/>
              <a:t>	must be compatible with the physical system that carries it out.</a:t>
            </a:r>
          </a:p>
          <a:p>
            <a:r>
              <a:rPr lang="en-US" dirty="0"/>
              <a:t>But constraints are not the same as explanations.</a:t>
            </a:r>
          </a:p>
          <a:p>
            <a:endParaRPr lang="en-US" dirty="0"/>
          </a:p>
          <a:p>
            <a:r>
              <a:rPr lang="en-US" dirty="0"/>
              <a:t>The phrase </a:t>
            </a:r>
            <a:r>
              <a:rPr lang="en-US" b="1" dirty="0"/>
              <a:t>“localization is not explanation”</a:t>
            </a:r>
            <a:r>
              <a:rPr lang="en-US" dirty="0"/>
              <a:t> captures this caution.</a:t>
            </a:r>
          </a:p>
          <a:p>
            <a:r>
              <a:rPr lang="en-US" dirty="0"/>
              <a:t>Finding a region that activates during syntax or semantics </a:t>
            </a:r>
          </a:p>
          <a:p>
            <a:r>
              <a:rPr lang="en-US" dirty="0"/>
              <a:t>	doesn’t mean the region </a:t>
            </a:r>
            <a:r>
              <a:rPr lang="en-US" i="1" dirty="0"/>
              <a:t>is</a:t>
            </a:r>
            <a:r>
              <a:rPr lang="en-US" dirty="0"/>
              <a:t> syntax or semantics.</a:t>
            </a:r>
          </a:p>
          <a:p>
            <a:r>
              <a:rPr lang="en-US" dirty="0"/>
              <a:t>It might support working memory, timing, or prediction—functions shared across domains.</a:t>
            </a:r>
          </a:p>
          <a:p>
            <a:r>
              <a:rPr lang="en-US" dirty="0"/>
              <a:t>Neural activity is the </a:t>
            </a:r>
            <a:r>
              <a:rPr lang="en-US" i="1" dirty="0"/>
              <a:t>medium</a:t>
            </a:r>
            <a:r>
              <a:rPr lang="en-US" dirty="0"/>
              <a:t> of cognition, not the theory of it.</a:t>
            </a:r>
          </a:p>
          <a:p>
            <a:r>
              <a:rPr lang="en-US" dirty="0"/>
              <a:t>Localization tells us </a:t>
            </a:r>
            <a:r>
              <a:rPr lang="en-US" i="1" dirty="0"/>
              <a:t>where</a:t>
            </a:r>
            <a:r>
              <a:rPr lang="en-US" dirty="0"/>
              <a:t> computations concentrate, </a:t>
            </a:r>
          </a:p>
          <a:p>
            <a:r>
              <a:rPr lang="en-US" dirty="0"/>
              <a:t>	not </a:t>
            </a:r>
            <a:r>
              <a:rPr lang="en-US" i="1" dirty="0"/>
              <a:t>what computations are being performed</a:t>
            </a:r>
            <a:r>
              <a:rPr lang="en-US" dirty="0"/>
              <a:t>.</a:t>
            </a:r>
          </a:p>
          <a:p>
            <a:endParaRPr lang="en-US" dirty="0"/>
          </a:p>
          <a:p>
            <a:r>
              <a:rPr lang="en-US" dirty="0"/>
              <a:t>This distinction is crucial because it keeps levels of analysis aligned.</a:t>
            </a:r>
          </a:p>
          <a:p>
            <a:r>
              <a:rPr lang="en-US" dirty="0"/>
              <a:t>Marr’s implementational level describes the physical realization of processes </a:t>
            </a:r>
          </a:p>
          <a:p>
            <a:r>
              <a:rPr lang="en-US" dirty="0"/>
              <a:t>	identified at the algorithmic level.</a:t>
            </a:r>
          </a:p>
          <a:p>
            <a:r>
              <a:rPr lang="en-US" dirty="0"/>
              <a:t>Confusing the two leads to category errors: mistaking anatomy for computation.</a:t>
            </a:r>
          </a:p>
          <a:p>
            <a:r>
              <a:rPr lang="en-US" dirty="0"/>
              <a:t>We don’t explain language by pointing to Broca’s area </a:t>
            </a:r>
          </a:p>
          <a:p>
            <a:r>
              <a:rPr lang="en-US" dirty="0"/>
              <a:t>	any more than we explain gravity by pointing to a falling apple.</a:t>
            </a:r>
          </a:p>
          <a:p>
            <a:endParaRPr lang="en-US" dirty="0"/>
          </a:p>
          <a:p>
            <a:r>
              <a:rPr lang="en-US" dirty="0"/>
              <a:t>Neuroscience therefore complements, rather than replaces, cognitive theory.</a:t>
            </a:r>
          </a:p>
          <a:p>
            <a:r>
              <a:rPr lang="en-US" dirty="0"/>
              <a:t>Brain evidence can test whether symbolic and learning-based models </a:t>
            </a:r>
          </a:p>
          <a:p>
            <a:r>
              <a:rPr lang="en-US" dirty="0"/>
              <a:t>	predict distinct spatial or temporal signatures.</a:t>
            </a:r>
          </a:p>
          <a:p>
            <a:r>
              <a:rPr lang="en-US" dirty="0"/>
              <a:t>It can show whether structure is fixed or plastic, and how neural timing </a:t>
            </a:r>
          </a:p>
          <a:p>
            <a:r>
              <a:rPr lang="en-US" dirty="0"/>
              <a:t>	reflects rule-like or predictive processes.</a:t>
            </a:r>
          </a:p>
          <a:p>
            <a:r>
              <a:rPr lang="en-US" dirty="0"/>
              <a:t>The rest of this lecture will explore those questions</a:t>
            </a:r>
          </a:p>
          <a:p>
            <a:r>
              <a:rPr lang="en-US" dirty="0"/>
              <a:t>	—seeing what the brain reveals, and what it leaves open.</a:t>
            </a:r>
          </a:p>
          <a:p>
            <a:endParaRPr lang="en-US" dirty="0"/>
          </a:p>
        </p:txBody>
      </p:sp>
      <p:sp>
        <p:nvSpPr>
          <p:cNvPr id="4" name="Slide Number Placeholder 3">
            <a:extLst>
              <a:ext uri="{FF2B5EF4-FFF2-40B4-BE49-F238E27FC236}">
                <a16:creationId xmlns:a16="http://schemas.microsoft.com/office/drawing/2014/main" id="{7FF672CD-055E-0E9F-187A-D8CC988D853E}"/>
              </a:ext>
            </a:extLst>
          </p:cNvPr>
          <p:cNvSpPr>
            <a:spLocks noGrp="1"/>
          </p:cNvSpPr>
          <p:nvPr>
            <p:ph type="sldNum" sz="quarter" idx="5"/>
          </p:nvPr>
        </p:nvSpPr>
        <p:spPr/>
        <p:txBody>
          <a:bodyPr/>
          <a:lstStyle/>
          <a:p>
            <a:fld id="{B0C32C59-1409-2640-866F-4A1083575A35}" type="slidenum">
              <a:rPr lang="en-US" smtClean="0"/>
              <a:t>4</a:t>
            </a:fld>
            <a:endParaRPr lang="en-US"/>
          </a:p>
        </p:txBody>
      </p:sp>
    </p:spTree>
    <p:extLst>
      <p:ext uri="{BB962C8B-B14F-4D97-AF65-F5344CB8AC3E}">
        <p14:creationId xmlns:p14="http://schemas.microsoft.com/office/powerpoint/2010/main" val="23705186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3B73FA-086F-7B9E-3E5A-9856BA5E7BB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83C44BA-A5A3-95E2-189C-B81E206847B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D165622-222C-B488-FFCB-C3FF794C2011}"/>
              </a:ext>
            </a:extLst>
          </p:cNvPr>
          <p:cNvSpPr>
            <a:spLocks noGrp="1"/>
          </p:cNvSpPr>
          <p:nvPr>
            <p:ph type="body" idx="1"/>
          </p:nvPr>
        </p:nvSpPr>
        <p:spPr/>
        <p:txBody>
          <a:bodyPr/>
          <a:lstStyle/>
          <a:p>
            <a:r>
              <a:rPr lang="en-US" dirty="0"/>
              <a:t>Before there was language in the mind, there had to be a body that could produce it.</a:t>
            </a:r>
          </a:p>
          <a:p>
            <a:r>
              <a:rPr lang="en-US" dirty="0"/>
              <a:t>Compared with other primates, humans have a unique vocal tract</a:t>
            </a:r>
          </a:p>
          <a:p>
            <a:r>
              <a:rPr lang="en-US" dirty="0"/>
              <a:t>	—shorter oral cavity, longer pharynx, and a lowered larynx.</a:t>
            </a:r>
          </a:p>
          <a:p>
            <a:r>
              <a:rPr lang="en-US" dirty="0"/>
              <a:t>These changes allowed a wider range of resonant frequencies, </a:t>
            </a:r>
          </a:p>
          <a:p>
            <a:r>
              <a:rPr lang="en-US" dirty="0"/>
              <a:t>	creating the distinct vowel system that speech relies on.</a:t>
            </a:r>
          </a:p>
          <a:p>
            <a:r>
              <a:rPr lang="en-US" dirty="0"/>
              <a:t>They also made breath control and articulation far more precise, </a:t>
            </a:r>
          </a:p>
          <a:p>
            <a:r>
              <a:rPr lang="en-US" dirty="0"/>
              <a:t>	expanding the acoustic palette from grunts to phonemes.</a:t>
            </a:r>
          </a:p>
          <a:p>
            <a:endParaRPr lang="en-US" dirty="0"/>
          </a:p>
          <a:p>
            <a:r>
              <a:rPr lang="en-US" dirty="0"/>
              <a:t>These adaptations were gradual.</a:t>
            </a:r>
          </a:p>
          <a:p>
            <a:r>
              <a:rPr lang="en-US" dirty="0"/>
              <a:t>Early Homo species show partial lowering of the larynx, </a:t>
            </a:r>
          </a:p>
          <a:p>
            <a:r>
              <a:rPr lang="en-US" dirty="0"/>
              <a:t>	while Neanderthals likely had nearly human vocal anatomy.</a:t>
            </a:r>
          </a:p>
          <a:p>
            <a:r>
              <a:rPr lang="en-US" dirty="0"/>
              <a:t>The reshaping of the tongue and mouth allowed flexible modulation of sound </a:t>
            </a:r>
          </a:p>
          <a:p>
            <a:r>
              <a:rPr lang="en-US" dirty="0"/>
              <a:t>	without losing airway stability.</a:t>
            </a:r>
          </a:p>
          <a:p>
            <a:r>
              <a:rPr lang="en-US" dirty="0"/>
              <a:t>Meanwhile, the chest and diaphragm evolved finer voluntary control, </a:t>
            </a:r>
          </a:p>
          <a:p>
            <a:r>
              <a:rPr lang="en-US" dirty="0"/>
              <a:t>	permitting long, modulated exhalations—critical for continuous speech.</a:t>
            </a:r>
          </a:p>
          <a:p>
            <a:endParaRPr lang="en-US" dirty="0"/>
          </a:p>
          <a:p>
            <a:r>
              <a:rPr lang="en-US" dirty="0"/>
              <a:t>Such modifications carried both costs and benefits.</a:t>
            </a:r>
          </a:p>
          <a:p>
            <a:r>
              <a:rPr lang="en-US" dirty="0"/>
              <a:t>A lower larynx increases the risk of choking, but the communicative payoff was enormous.</a:t>
            </a:r>
          </a:p>
          <a:p>
            <a:r>
              <a:rPr lang="en-US" dirty="0"/>
              <a:t>It let humans encode subtle differences in timing and pitch, enabling distinct words and prosody.</a:t>
            </a:r>
          </a:p>
          <a:p>
            <a:r>
              <a:rPr lang="en-US" dirty="0"/>
              <a:t>Speech became faster, more expressive, and more learnable than gesture or call systems alone.</a:t>
            </a:r>
          </a:p>
          <a:p>
            <a:endParaRPr lang="en-US" dirty="0"/>
          </a:p>
          <a:p>
            <a:r>
              <a:rPr lang="en-US" dirty="0"/>
              <a:t>The evolution of the vocal tract illustrates that language’s roots </a:t>
            </a:r>
          </a:p>
          <a:p>
            <a:r>
              <a:rPr lang="en-US" dirty="0"/>
              <a:t>	are as physical as they are cognitive.</a:t>
            </a:r>
          </a:p>
          <a:p>
            <a:r>
              <a:rPr lang="en-US" dirty="0"/>
              <a:t>Changes in anatomy provided the raw materials for symbolic systems to arise.</a:t>
            </a:r>
          </a:p>
          <a:p>
            <a:r>
              <a:rPr lang="en-US" dirty="0"/>
              <a:t>Once the body could produce richly structured sound, </a:t>
            </a:r>
          </a:p>
          <a:p>
            <a:r>
              <a:rPr lang="en-US" dirty="0"/>
              <a:t>	natural selection could begin tuning the brain to perceive and control it.</a:t>
            </a:r>
          </a:p>
          <a:p>
            <a:r>
              <a:rPr lang="en-US" dirty="0"/>
              <a:t>In the next slides, we’ll see how those neural and motor systems expanded to make language possible.</a:t>
            </a:r>
          </a:p>
        </p:txBody>
      </p:sp>
      <p:sp>
        <p:nvSpPr>
          <p:cNvPr id="4" name="Slide Number Placeholder 3">
            <a:extLst>
              <a:ext uri="{FF2B5EF4-FFF2-40B4-BE49-F238E27FC236}">
                <a16:creationId xmlns:a16="http://schemas.microsoft.com/office/drawing/2014/main" id="{7188E87A-ABD8-F98E-9ACB-9210AF5C4A00}"/>
              </a:ext>
            </a:extLst>
          </p:cNvPr>
          <p:cNvSpPr>
            <a:spLocks noGrp="1"/>
          </p:cNvSpPr>
          <p:nvPr>
            <p:ph type="sldNum" sz="quarter" idx="5"/>
          </p:nvPr>
        </p:nvSpPr>
        <p:spPr/>
        <p:txBody>
          <a:bodyPr/>
          <a:lstStyle/>
          <a:p>
            <a:fld id="{B0C32C59-1409-2640-866F-4A1083575A35}" type="slidenum">
              <a:rPr lang="en-US" smtClean="0"/>
              <a:t>5</a:t>
            </a:fld>
            <a:endParaRPr lang="en-US"/>
          </a:p>
        </p:txBody>
      </p:sp>
    </p:spTree>
    <p:extLst>
      <p:ext uri="{BB962C8B-B14F-4D97-AF65-F5344CB8AC3E}">
        <p14:creationId xmlns:p14="http://schemas.microsoft.com/office/powerpoint/2010/main" val="38469050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8D64C9-EC6C-EFDD-C0C5-85F22E4BCF2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60E312A-4E4C-7AFC-ACD8-A9B35466378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A9328D4-DFC4-8AB7-05A2-6D1DD2127073}"/>
              </a:ext>
            </a:extLst>
          </p:cNvPr>
          <p:cNvSpPr>
            <a:spLocks noGrp="1"/>
          </p:cNvSpPr>
          <p:nvPr>
            <p:ph type="body" idx="1"/>
          </p:nvPr>
        </p:nvSpPr>
        <p:spPr/>
        <p:txBody>
          <a:bodyPr/>
          <a:lstStyle/>
          <a:p>
            <a:r>
              <a:rPr lang="en-US" dirty="0"/>
              <a:t>The ability to speak required more than a new vocal tract</a:t>
            </a:r>
          </a:p>
          <a:p>
            <a:r>
              <a:rPr lang="en-US" dirty="0"/>
              <a:t>	—it needed new control systems in the brain.</a:t>
            </a:r>
          </a:p>
          <a:p>
            <a:r>
              <a:rPr lang="en-US" dirty="0"/>
              <a:t>Humans show an expanded representation of the mouth, tongue, and larynx </a:t>
            </a:r>
          </a:p>
          <a:p>
            <a:r>
              <a:rPr lang="en-US" dirty="0"/>
              <a:t>	in </a:t>
            </a:r>
            <a:r>
              <a:rPr lang="en-US" b="1" dirty="0"/>
              <a:t>primary motor cortex</a:t>
            </a:r>
            <a:r>
              <a:rPr lang="en-US" dirty="0"/>
              <a:t>, with finer corticobulbar connections to brainstem nuclei.</a:t>
            </a:r>
          </a:p>
          <a:p>
            <a:r>
              <a:rPr lang="en-US" dirty="0"/>
              <a:t>These direct pathways allow voluntary, rapid sequencing of articulatory gestures, </a:t>
            </a:r>
          </a:p>
          <a:p>
            <a:r>
              <a:rPr lang="en-US" dirty="0"/>
              <a:t>	unlike the more reflexive vocalizations of other primates.</a:t>
            </a:r>
          </a:p>
          <a:p>
            <a:r>
              <a:rPr lang="en-US" dirty="0"/>
              <a:t>Speech became a learned, practiced skill—an act of motor precision shaped by experience.</a:t>
            </a:r>
          </a:p>
          <a:p>
            <a:endParaRPr lang="en-US" dirty="0"/>
          </a:p>
          <a:p>
            <a:r>
              <a:rPr lang="en-US" dirty="0"/>
              <a:t>Equally important was the coordination of breathing.</a:t>
            </a:r>
          </a:p>
          <a:p>
            <a:r>
              <a:rPr lang="en-US" dirty="0"/>
              <a:t>Speech depends on long, controlled exhalations that support </a:t>
            </a:r>
          </a:p>
          <a:p>
            <a:r>
              <a:rPr lang="en-US" dirty="0"/>
              <a:t>	entire sentences on a single breath.</a:t>
            </a:r>
          </a:p>
          <a:p>
            <a:r>
              <a:rPr lang="en-US" dirty="0"/>
              <a:t>Neural loops connecting motor cortex, cerebellum, and the brainstem’s respiratory centers </a:t>
            </a:r>
          </a:p>
          <a:p>
            <a:r>
              <a:rPr lang="en-US" dirty="0"/>
              <a:t>	evolved to manage this balance of pressure and timing.</a:t>
            </a:r>
          </a:p>
          <a:p>
            <a:r>
              <a:rPr lang="en-US" dirty="0"/>
              <a:t>These systems synchronize with auditory feedback, allowing continuous monitoring a</a:t>
            </a:r>
          </a:p>
          <a:p>
            <a:r>
              <a:rPr lang="en-US" dirty="0"/>
              <a:t>	</a:t>
            </a:r>
            <a:r>
              <a:rPr lang="en-US" dirty="0" err="1"/>
              <a:t>nd</a:t>
            </a:r>
            <a:r>
              <a:rPr lang="en-US" dirty="0"/>
              <a:t> correction of sound production.</a:t>
            </a:r>
          </a:p>
          <a:p>
            <a:endParaRPr lang="en-US" dirty="0"/>
          </a:p>
          <a:p>
            <a:r>
              <a:rPr lang="en-US" dirty="0"/>
              <a:t>This expanded motor control blurs the line between speech and movement.</a:t>
            </a:r>
          </a:p>
          <a:p>
            <a:r>
              <a:rPr lang="en-US" dirty="0"/>
              <a:t>Neurons in premotor and supplementary motor areas fire </a:t>
            </a:r>
          </a:p>
          <a:p>
            <a:r>
              <a:rPr lang="en-US" dirty="0"/>
              <a:t>	not only during speaking but also during silent rehearsal and lip reading.</a:t>
            </a:r>
          </a:p>
          <a:p>
            <a:r>
              <a:rPr lang="en-US" dirty="0"/>
              <a:t>Such overlap supports theories linking </a:t>
            </a:r>
            <a:r>
              <a:rPr lang="en-US" b="1" dirty="0"/>
              <a:t>gesture and speech</a:t>
            </a:r>
          </a:p>
          <a:p>
            <a:r>
              <a:rPr lang="en-US" b="1" dirty="0"/>
              <a:t>	</a:t>
            </a:r>
            <a:r>
              <a:rPr lang="en-US" dirty="0"/>
              <a:t>—the idea that spoken language co-opted preexisting circuits </a:t>
            </a:r>
          </a:p>
          <a:p>
            <a:r>
              <a:rPr lang="en-US" dirty="0"/>
              <a:t>	for manual communication and imitation.</a:t>
            </a:r>
          </a:p>
          <a:p>
            <a:r>
              <a:rPr lang="en-US" dirty="0"/>
              <a:t>Language, in this sense, is built on the same neural scaffolding as tool use and motor planning.</a:t>
            </a:r>
          </a:p>
          <a:p>
            <a:endParaRPr lang="en-US" dirty="0"/>
          </a:p>
          <a:p>
            <a:r>
              <a:rPr lang="en-US" dirty="0"/>
              <a:t>Together, these developments created the hardware for verbal expression.</a:t>
            </a:r>
          </a:p>
          <a:p>
            <a:r>
              <a:rPr lang="en-US" dirty="0"/>
              <a:t>Once the motor system could flexibly combine gestures, sounds, and breath,</a:t>
            </a:r>
          </a:p>
          <a:p>
            <a:r>
              <a:rPr lang="en-US" dirty="0"/>
              <a:t>	 cultural learning could shape those patterns into words.</a:t>
            </a:r>
          </a:p>
          <a:p>
            <a:r>
              <a:rPr lang="en-US" dirty="0"/>
              <a:t>Language may have started in the body’s movements, </a:t>
            </a:r>
          </a:p>
          <a:p>
            <a:r>
              <a:rPr lang="en-US" dirty="0"/>
              <a:t>	but it was the brain’s new control over those movements that turned sound into syntax.</a:t>
            </a:r>
          </a:p>
          <a:p>
            <a:r>
              <a:rPr lang="en-US" dirty="0"/>
              <a:t>Next, we’ll look at evidence for how this system evolved across species.</a:t>
            </a:r>
          </a:p>
        </p:txBody>
      </p:sp>
      <p:sp>
        <p:nvSpPr>
          <p:cNvPr id="4" name="Slide Number Placeholder 3">
            <a:extLst>
              <a:ext uri="{FF2B5EF4-FFF2-40B4-BE49-F238E27FC236}">
                <a16:creationId xmlns:a16="http://schemas.microsoft.com/office/drawing/2014/main" id="{2C949B69-AD6B-4B2F-6C96-34C403913326}"/>
              </a:ext>
            </a:extLst>
          </p:cNvPr>
          <p:cNvSpPr>
            <a:spLocks noGrp="1"/>
          </p:cNvSpPr>
          <p:nvPr>
            <p:ph type="sldNum" sz="quarter" idx="5"/>
          </p:nvPr>
        </p:nvSpPr>
        <p:spPr/>
        <p:txBody>
          <a:bodyPr/>
          <a:lstStyle/>
          <a:p>
            <a:fld id="{B0C32C59-1409-2640-866F-4A1083575A35}" type="slidenum">
              <a:rPr lang="en-US" smtClean="0"/>
              <a:t>6</a:t>
            </a:fld>
            <a:endParaRPr lang="en-US"/>
          </a:p>
        </p:txBody>
      </p:sp>
    </p:spTree>
    <p:extLst>
      <p:ext uri="{BB962C8B-B14F-4D97-AF65-F5344CB8AC3E}">
        <p14:creationId xmlns:p14="http://schemas.microsoft.com/office/powerpoint/2010/main" val="9445299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1FCB44-4776-6CEA-CEBB-58825414D1C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6105708-4E87-316A-50BC-C6E62377BF8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EB75077-0491-9E5B-9D4A-6B8F16F3C7ED}"/>
              </a:ext>
            </a:extLst>
          </p:cNvPr>
          <p:cNvSpPr>
            <a:spLocks noGrp="1"/>
          </p:cNvSpPr>
          <p:nvPr>
            <p:ph type="body" idx="1"/>
          </p:nvPr>
        </p:nvSpPr>
        <p:spPr/>
        <p:txBody>
          <a:bodyPr/>
          <a:lstStyle/>
          <a:p>
            <a:r>
              <a:rPr lang="en-US" dirty="0"/>
              <a:t>In 1861, the French physician </a:t>
            </a:r>
            <a:r>
              <a:rPr lang="en-US" b="1" dirty="0"/>
              <a:t>Paul Broca</a:t>
            </a:r>
            <a:r>
              <a:rPr lang="en-US" dirty="0"/>
              <a:t> presented the case of a man known as </a:t>
            </a:r>
            <a:r>
              <a:rPr lang="en-US" i="1" dirty="0"/>
              <a:t>Tan</a:t>
            </a:r>
            <a:r>
              <a:rPr lang="en-US" dirty="0"/>
              <a:t>, </a:t>
            </a:r>
          </a:p>
          <a:p>
            <a:r>
              <a:rPr lang="en-US" dirty="0"/>
              <a:t>	nicknamed for the only syllable he could say.</a:t>
            </a:r>
          </a:p>
          <a:p>
            <a:r>
              <a:rPr lang="en-US" dirty="0"/>
              <a:t>Despite severe speech loss, Tan understood questions and could gesture appropriate answers.</a:t>
            </a:r>
          </a:p>
          <a:p>
            <a:r>
              <a:rPr lang="en-US" dirty="0"/>
              <a:t>After his death, Broca found a lesion in the </a:t>
            </a:r>
            <a:r>
              <a:rPr lang="en-US" b="1" dirty="0"/>
              <a:t>left inferior frontal gyrus</a:t>
            </a:r>
            <a:r>
              <a:rPr lang="en-US" dirty="0"/>
              <a:t>, </a:t>
            </a:r>
          </a:p>
          <a:p>
            <a:r>
              <a:rPr lang="en-US" dirty="0"/>
              <a:t>	showing that specific damage could selectively impair speech production.</a:t>
            </a:r>
          </a:p>
          <a:p>
            <a:r>
              <a:rPr lang="en-US" dirty="0"/>
              <a:t>This was the first clear link between a mental faculty and a circumscribed brain region.</a:t>
            </a:r>
            <a:br>
              <a:rPr lang="en-US" dirty="0"/>
            </a:br>
            <a:endParaRPr lang="en-US" dirty="0"/>
          </a:p>
          <a:p>
            <a:r>
              <a:rPr lang="en-US" dirty="0"/>
              <a:t>Broca soon identified several similar cases, all with left-hemisphere frontal damage.</a:t>
            </a:r>
          </a:p>
          <a:p>
            <a:r>
              <a:rPr lang="en-US" dirty="0"/>
              <a:t>He concluded that this region controlled the coordination of speech articulation</a:t>
            </a:r>
          </a:p>
          <a:p>
            <a:r>
              <a:rPr lang="en-US" dirty="0"/>
              <a:t>	—the conversion of ideas into words.</a:t>
            </a:r>
          </a:p>
          <a:p>
            <a:r>
              <a:rPr lang="en-US" dirty="0"/>
              <a:t>In contrast, comprehension and general intelligence remained intact, </a:t>
            </a:r>
          </a:p>
          <a:p>
            <a:r>
              <a:rPr lang="en-US" dirty="0"/>
              <a:t>	implying that “language” was not a single unified capacity.</a:t>
            </a:r>
          </a:p>
          <a:p>
            <a:r>
              <a:rPr lang="en-US" dirty="0"/>
              <a:t>The finding became a cornerstone of the idea that complex cognitive functions </a:t>
            </a:r>
          </a:p>
          <a:p>
            <a:r>
              <a:rPr lang="en-US" dirty="0"/>
              <a:t>	could be localized in the cortex.</a:t>
            </a:r>
          </a:p>
          <a:p>
            <a:endParaRPr lang="en-US" dirty="0"/>
          </a:p>
          <a:p>
            <a:r>
              <a:rPr lang="en-US" dirty="0"/>
              <a:t>This condition became known as </a:t>
            </a:r>
            <a:r>
              <a:rPr lang="en-US" b="1" dirty="0"/>
              <a:t>expressive aphasia</a:t>
            </a:r>
            <a:r>
              <a:rPr lang="en-US" dirty="0"/>
              <a:t>, or </a:t>
            </a:r>
            <a:r>
              <a:rPr lang="en-US" b="1" dirty="0"/>
              <a:t>Broca’s aphasia</a:t>
            </a:r>
            <a:r>
              <a:rPr lang="en-US" dirty="0"/>
              <a:t>.</a:t>
            </a:r>
          </a:p>
          <a:p>
            <a:r>
              <a:rPr lang="en-US" dirty="0"/>
              <a:t>Speech is effortful, halting, and grammatically simplified, </a:t>
            </a:r>
          </a:p>
          <a:p>
            <a:r>
              <a:rPr lang="en-US" dirty="0"/>
              <a:t>	though content words and meaning often survive.</a:t>
            </a:r>
          </a:p>
          <a:p>
            <a:r>
              <a:rPr lang="en-US" dirty="0"/>
              <a:t>Patients might say “Walk dog” or “Food home now,” revealing that they know </a:t>
            </a:r>
          </a:p>
          <a:p>
            <a:r>
              <a:rPr lang="en-US" dirty="0"/>
              <a:t>	what they want to say but struggle to produce fluent syntax.</a:t>
            </a:r>
          </a:p>
          <a:p>
            <a:r>
              <a:rPr lang="en-US" dirty="0"/>
              <a:t>Such patterns inspired early models of grammar as a generative engine housed in the frontal lobe.</a:t>
            </a:r>
          </a:p>
          <a:p>
            <a:endParaRPr lang="en-US" dirty="0"/>
          </a:p>
          <a:p>
            <a:r>
              <a:rPr lang="en-US" dirty="0"/>
              <a:t>Broca’s discovery marks both a breakthrough and a cautionary tale.</a:t>
            </a:r>
          </a:p>
          <a:p>
            <a:r>
              <a:rPr lang="en-US" dirty="0"/>
              <a:t>It demonstrated that language depends on physical structures of the brain</a:t>
            </a:r>
          </a:p>
          <a:p>
            <a:r>
              <a:rPr lang="en-US" dirty="0"/>
              <a:t>	—but not that a single region </a:t>
            </a:r>
            <a:r>
              <a:rPr lang="en-US" i="1" dirty="0"/>
              <a:t>is</a:t>
            </a:r>
            <a:r>
              <a:rPr lang="en-US" dirty="0"/>
              <a:t> language.</a:t>
            </a:r>
          </a:p>
          <a:p>
            <a:r>
              <a:rPr lang="en-US" dirty="0"/>
              <a:t>His work opened the path to modern neurolinguistics while also planting the seeds </a:t>
            </a:r>
          </a:p>
          <a:p>
            <a:r>
              <a:rPr lang="en-US" dirty="0"/>
              <a:t>	for oversimplified maps we will revisit in the slides ahead.</a:t>
            </a:r>
          </a:p>
          <a:p>
            <a:r>
              <a:rPr lang="en-US" dirty="0"/>
              <a:t>Next, we turn to his contemporary, Carl Wernicke, who revealed the other side of this story.</a:t>
            </a:r>
          </a:p>
        </p:txBody>
      </p:sp>
      <p:sp>
        <p:nvSpPr>
          <p:cNvPr id="4" name="Slide Number Placeholder 3">
            <a:extLst>
              <a:ext uri="{FF2B5EF4-FFF2-40B4-BE49-F238E27FC236}">
                <a16:creationId xmlns:a16="http://schemas.microsoft.com/office/drawing/2014/main" id="{657D1498-370C-2723-8EB6-3CB29285044D}"/>
              </a:ext>
            </a:extLst>
          </p:cNvPr>
          <p:cNvSpPr>
            <a:spLocks noGrp="1"/>
          </p:cNvSpPr>
          <p:nvPr>
            <p:ph type="sldNum" sz="quarter" idx="5"/>
          </p:nvPr>
        </p:nvSpPr>
        <p:spPr/>
        <p:txBody>
          <a:bodyPr/>
          <a:lstStyle/>
          <a:p>
            <a:fld id="{B0C32C59-1409-2640-866F-4A1083575A35}" type="slidenum">
              <a:rPr lang="en-US" smtClean="0"/>
              <a:t>7</a:t>
            </a:fld>
            <a:endParaRPr lang="en-US"/>
          </a:p>
        </p:txBody>
      </p:sp>
    </p:spTree>
    <p:extLst>
      <p:ext uri="{BB962C8B-B14F-4D97-AF65-F5344CB8AC3E}">
        <p14:creationId xmlns:p14="http://schemas.microsoft.com/office/powerpoint/2010/main" val="21798634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1FCDD4-D328-BF32-6A55-F6EE28DCC59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B54C76D-4170-2EE9-8962-52DFDC8F58F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6C498D0-3DA6-594D-DED8-0B307C5A9015}"/>
              </a:ext>
            </a:extLst>
          </p:cNvPr>
          <p:cNvSpPr>
            <a:spLocks noGrp="1"/>
          </p:cNvSpPr>
          <p:nvPr>
            <p:ph type="body" idx="1"/>
          </p:nvPr>
        </p:nvSpPr>
        <p:spPr/>
        <p:txBody>
          <a:bodyPr/>
          <a:lstStyle/>
          <a:p>
            <a:r>
              <a:rPr lang="en-US" dirty="0"/>
              <a:t>Just over a decade after Broca’s findings, </a:t>
            </a:r>
            <a:r>
              <a:rPr lang="en-US" b="1" dirty="0"/>
              <a:t>Carl Wernicke</a:t>
            </a:r>
            <a:r>
              <a:rPr lang="en-US" dirty="0"/>
              <a:t> described a complementary syndrome.</a:t>
            </a:r>
          </a:p>
          <a:p>
            <a:r>
              <a:rPr lang="en-US" dirty="0"/>
              <a:t>Some of his patients spoke easily and with normal prosody, but their sentences </a:t>
            </a:r>
          </a:p>
          <a:p>
            <a:r>
              <a:rPr lang="en-US" dirty="0"/>
              <a:t>	were incoherent or filled with invented words.</a:t>
            </a:r>
          </a:p>
          <a:p>
            <a:r>
              <a:rPr lang="en-US" dirty="0"/>
              <a:t>They could not understand spoken or written language, though motor control of speech was intact.</a:t>
            </a:r>
          </a:p>
          <a:p>
            <a:r>
              <a:rPr lang="en-US" dirty="0"/>
              <a:t>Autopsies revealed damage in the </a:t>
            </a:r>
            <a:r>
              <a:rPr lang="en-US" b="1" dirty="0"/>
              <a:t>posterior superior temporal gyrus</a:t>
            </a:r>
            <a:r>
              <a:rPr lang="en-US" dirty="0"/>
              <a:t>, </a:t>
            </a:r>
          </a:p>
          <a:p>
            <a:r>
              <a:rPr lang="en-US" dirty="0"/>
              <a:t>	a region near the auditory cortex of the left hemisphere.</a:t>
            </a:r>
          </a:p>
          <a:p>
            <a:endParaRPr lang="en-US" dirty="0"/>
          </a:p>
          <a:p>
            <a:r>
              <a:rPr lang="en-US" dirty="0"/>
              <a:t>Wernicke proposed that this area housed </a:t>
            </a:r>
            <a:r>
              <a:rPr lang="en-US" b="1" dirty="0"/>
              <a:t>auditory word images</a:t>
            </a:r>
          </a:p>
          <a:p>
            <a:r>
              <a:rPr lang="en-US" b="1" dirty="0"/>
              <a:t>	</a:t>
            </a:r>
            <a:r>
              <a:rPr lang="en-US" dirty="0"/>
              <a:t>—the representations that link sound to meaning.</a:t>
            </a:r>
          </a:p>
          <a:p>
            <a:r>
              <a:rPr lang="en-US" dirty="0"/>
              <a:t>When this region is damaged, comprehension fails because incoming sounds </a:t>
            </a:r>
          </a:p>
          <a:p>
            <a:r>
              <a:rPr lang="en-US" dirty="0"/>
              <a:t>	can’t be matched to stored lexical patterns.</a:t>
            </a:r>
          </a:p>
          <a:p>
            <a:r>
              <a:rPr lang="en-US" dirty="0"/>
              <a:t>He argued that Broca’s and Wernicke’s areas formed distinct but </a:t>
            </a:r>
          </a:p>
          <a:p>
            <a:r>
              <a:rPr lang="en-US" dirty="0"/>
              <a:t>	connected components of the language system:</a:t>
            </a:r>
          </a:p>
          <a:p>
            <a:r>
              <a:rPr lang="en-US" dirty="0"/>
              <a:t>the anterior region for production and sequencing, the posterior for perception and understanding.</a:t>
            </a:r>
          </a:p>
          <a:p>
            <a:r>
              <a:rPr lang="en-US" dirty="0"/>
              <a:t>Together they established the idea of a </a:t>
            </a:r>
            <a:r>
              <a:rPr lang="en-US" i="1" dirty="0" err="1"/>
              <a:t>fronto</a:t>
            </a:r>
            <a:r>
              <a:rPr lang="en-US" i="1" dirty="0"/>
              <a:t>–temporal circuit</a:t>
            </a:r>
            <a:r>
              <a:rPr lang="en-US" dirty="0"/>
              <a:t> for language.</a:t>
            </a:r>
          </a:p>
          <a:p>
            <a:endParaRPr lang="en-US" dirty="0"/>
          </a:p>
          <a:p>
            <a:r>
              <a:rPr lang="en-US" dirty="0"/>
              <a:t>Patients with </a:t>
            </a:r>
            <a:r>
              <a:rPr lang="en-US" b="1" dirty="0"/>
              <a:t>receptive aphasia</a:t>
            </a:r>
            <a:r>
              <a:rPr lang="en-US" dirty="0"/>
              <a:t> (or Wernicke’s aphasia) can produce long, </a:t>
            </a:r>
          </a:p>
          <a:p>
            <a:r>
              <a:rPr lang="en-US" dirty="0"/>
              <a:t>	grammatically structured sentences that lack semantic coherence.</a:t>
            </a:r>
          </a:p>
          <a:p>
            <a:r>
              <a:rPr lang="en-US" dirty="0"/>
              <a:t>They might say “Yes, I’m fine, the dog is looking at the television with the foot of the mountain,” </a:t>
            </a:r>
          </a:p>
          <a:p>
            <a:r>
              <a:rPr lang="en-US" dirty="0"/>
              <a:t>	unaware of the nonsensical content.</a:t>
            </a:r>
          </a:p>
          <a:p>
            <a:r>
              <a:rPr lang="en-US" dirty="0"/>
              <a:t>This dissociation between fluent form and broken meaning helped separate </a:t>
            </a:r>
          </a:p>
          <a:p>
            <a:r>
              <a:rPr lang="en-US" dirty="0"/>
              <a:t>	the notions of syntax, semantics, and phonology in early cognitive models.</a:t>
            </a:r>
          </a:p>
          <a:p>
            <a:endParaRPr lang="en-US" dirty="0"/>
          </a:p>
          <a:p>
            <a:r>
              <a:rPr lang="en-US" dirty="0"/>
              <a:t>Wernicke’s discovery completed the first anatomical theory of language.</a:t>
            </a:r>
          </a:p>
          <a:p>
            <a:r>
              <a:rPr lang="en-US" dirty="0"/>
              <a:t>But like Broca’s, it was based on small samples and postmortem inference.</a:t>
            </a:r>
          </a:p>
          <a:p>
            <a:r>
              <a:rPr lang="en-US" dirty="0"/>
              <a:t>While it captured a real pattern—different lesions produce different linguistic deficits</a:t>
            </a:r>
          </a:p>
          <a:p>
            <a:r>
              <a:rPr lang="en-US" dirty="0"/>
              <a:t>	—it also encouraged a misleadingly modular picture.</a:t>
            </a:r>
          </a:p>
          <a:p>
            <a:r>
              <a:rPr lang="en-US" dirty="0"/>
              <a:t>The next slide will show how these findings were assembled into a single, elegant, </a:t>
            </a:r>
          </a:p>
          <a:p>
            <a:r>
              <a:rPr lang="en-US" dirty="0"/>
              <a:t>	and ultimately oversimplified model.</a:t>
            </a:r>
          </a:p>
        </p:txBody>
      </p:sp>
      <p:sp>
        <p:nvSpPr>
          <p:cNvPr id="4" name="Slide Number Placeholder 3">
            <a:extLst>
              <a:ext uri="{FF2B5EF4-FFF2-40B4-BE49-F238E27FC236}">
                <a16:creationId xmlns:a16="http://schemas.microsoft.com/office/drawing/2014/main" id="{81F96F20-7F8C-2415-D846-E0154B47C68E}"/>
              </a:ext>
            </a:extLst>
          </p:cNvPr>
          <p:cNvSpPr>
            <a:spLocks noGrp="1"/>
          </p:cNvSpPr>
          <p:nvPr>
            <p:ph type="sldNum" sz="quarter" idx="5"/>
          </p:nvPr>
        </p:nvSpPr>
        <p:spPr/>
        <p:txBody>
          <a:bodyPr/>
          <a:lstStyle/>
          <a:p>
            <a:fld id="{B0C32C59-1409-2640-866F-4A1083575A35}" type="slidenum">
              <a:rPr lang="en-US" smtClean="0"/>
              <a:t>8</a:t>
            </a:fld>
            <a:endParaRPr lang="en-US"/>
          </a:p>
        </p:txBody>
      </p:sp>
    </p:spTree>
    <p:extLst>
      <p:ext uri="{BB962C8B-B14F-4D97-AF65-F5344CB8AC3E}">
        <p14:creationId xmlns:p14="http://schemas.microsoft.com/office/powerpoint/2010/main" val="9535807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A19A06-31B8-9130-E632-5A90D38EB52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3A0FFCB-3688-DAB6-F0B9-322AC034BFF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4697A8A-53F0-5203-2A8D-7967A4A0283E}"/>
              </a:ext>
            </a:extLst>
          </p:cNvPr>
          <p:cNvSpPr>
            <a:spLocks noGrp="1"/>
          </p:cNvSpPr>
          <p:nvPr>
            <p:ph type="body" idx="1"/>
          </p:nvPr>
        </p:nvSpPr>
        <p:spPr/>
        <p:txBody>
          <a:bodyPr/>
          <a:lstStyle/>
          <a:p>
            <a:r>
              <a:rPr lang="en-US" dirty="0"/>
              <a:t>Building on Broca’s and Wernicke’s discoveries, early neurologists proposed </a:t>
            </a:r>
          </a:p>
          <a:p>
            <a:r>
              <a:rPr lang="en-US" dirty="0"/>
              <a:t>	a </a:t>
            </a:r>
            <a:r>
              <a:rPr lang="en-US" b="1" dirty="0"/>
              <a:t>two-node model</a:t>
            </a:r>
            <a:r>
              <a:rPr lang="en-US" dirty="0"/>
              <a:t> of language.</a:t>
            </a:r>
          </a:p>
          <a:p>
            <a:r>
              <a:rPr lang="en-US" dirty="0"/>
              <a:t>Broca’s area in the frontal lobe generated speech plans, </a:t>
            </a:r>
          </a:p>
          <a:p>
            <a:r>
              <a:rPr lang="en-US" dirty="0"/>
              <a:t>	Wernicke’s area in the temporal lobe recognized and stored words,</a:t>
            </a:r>
          </a:p>
          <a:p>
            <a:r>
              <a:rPr lang="en-US" dirty="0"/>
              <a:t>	and the </a:t>
            </a:r>
            <a:r>
              <a:rPr lang="en-US" b="1" dirty="0"/>
              <a:t>arcuate fasciculus</a:t>
            </a:r>
            <a:r>
              <a:rPr lang="en-US" dirty="0"/>
              <a:t>, a white-matter tract between them, </a:t>
            </a:r>
          </a:p>
          <a:p>
            <a:r>
              <a:rPr lang="en-US" dirty="0"/>
              <a:t>	transmitted information from comprehension to production.</a:t>
            </a:r>
          </a:p>
          <a:p>
            <a:r>
              <a:rPr lang="en-US" dirty="0"/>
              <a:t>This model gave the first mechanistic sketch of how the brain </a:t>
            </a:r>
          </a:p>
          <a:p>
            <a:r>
              <a:rPr lang="en-US" dirty="0"/>
              <a:t>	could connect understanding and speaking.</a:t>
            </a:r>
          </a:p>
          <a:p>
            <a:endParaRPr lang="en-US" dirty="0"/>
          </a:p>
          <a:p>
            <a:r>
              <a:rPr lang="en-US" dirty="0"/>
              <a:t>For decades, this “classical” circuit dominated theories of language in neuroscience and psychology.</a:t>
            </a:r>
          </a:p>
          <a:p>
            <a:r>
              <a:rPr lang="en-US" dirty="0"/>
              <a:t>It aligned neatly with the new idea of </a:t>
            </a:r>
            <a:r>
              <a:rPr lang="en-US" b="1" dirty="0"/>
              <a:t>localization of function</a:t>
            </a:r>
            <a:r>
              <a:rPr lang="en-US" dirty="0"/>
              <a:t>: </a:t>
            </a:r>
          </a:p>
          <a:p>
            <a:r>
              <a:rPr lang="en-US" dirty="0"/>
              <a:t>	mental abilities mapped onto discrete cortical modules.</a:t>
            </a:r>
          </a:p>
          <a:p>
            <a:r>
              <a:rPr lang="en-US" dirty="0"/>
              <a:t>It also provided a diagnostic framework for clinical neurology</a:t>
            </a:r>
          </a:p>
          <a:p>
            <a:r>
              <a:rPr lang="en-US" dirty="0"/>
              <a:t>	—different types of aphasia were traced to disconnections within this loop.</a:t>
            </a:r>
          </a:p>
          <a:p>
            <a:r>
              <a:rPr lang="en-US" dirty="0"/>
              <a:t>Even today, medical textbooks often present it as the canonical model of the language system.</a:t>
            </a:r>
          </a:p>
          <a:p>
            <a:endParaRPr lang="en-US" dirty="0"/>
          </a:p>
          <a:p>
            <a:r>
              <a:rPr lang="en-US" dirty="0"/>
              <a:t>The appeal of this diagram was its clarity.</a:t>
            </a:r>
          </a:p>
          <a:p>
            <a:r>
              <a:rPr lang="en-US" dirty="0"/>
              <a:t>Language, one of humanity’s most complex behaviors, was explained with just two centers </a:t>
            </a:r>
          </a:p>
          <a:p>
            <a:r>
              <a:rPr lang="en-US" dirty="0"/>
              <a:t>	and a connecting wire.</a:t>
            </a:r>
          </a:p>
          <a:p>
            <a:r>
              <a:rPr lang="en-US" dirty="0"/>
              <a:t>It captured the observed double dissociation: patients with frontal damage lost production; </a:t>
            </a:r>
          </a:p>
          <a:p>
            <a:r>
              <a:rPr lang="en-US" dirty="0"/>
              <a:t>	those with posterior damage lost comprehension.</a:t>
            </a:r>
          </a:p>
          <a:p>
            <a:r>
              <a:rPr lang="en-US" dirty="0"/>
              <a:t>But simplicity came at a cost—it ignored the broader brain networks that contribute to timing, </a:t>
            </a:r>
          </a:p>
          <a:p>
            <a:r>
              <a:rPr lang="en-US" dirty="0"/>
              <a:t>	working memory, semantics, and feedback.</a:t>
            </a:r>
          </a:p>
          <a:p>
            <a:endParaRPr lang="en-US" dirty="0"/>
          </a:p>
          <a:p>
            <a:r>
              <a:rPr lang="en-US" dirty="0"/>
              <a:t>As new tools emerged—electrical stimulation, imaging, and lesion mapping</a:t>
            </a:r>
          </a:p>
          <a:p>
            <a:r>
              <a:rPr lang="en-US" dirty="0"/>
              <a:t>	—the classical circuit began to look too narrow.</a:t>
            </a:r>
          </a:p>
          <a:p>
            <a:r>
              <a:rPr lang="en-US" dirty="0"/>
              <a:t>Speech and comprehension turned out to involve bilateral and subcortical contributions, </a:t>
            </a:r>
          </a:p>
          <a:p>
            <a:r>
              <a:rPr lang="en-US" dirty="0"/>
              <a:t>	and communication between regions was dynamic, not one-way.</a:t>
            </a:r>
          </a:p>
          <a:p>
            <a:r>
              <a:rPr lang="en-US" dirty="0"/>
              <a:t>The initial tidy diagram gave way to a more complex and realistic view of language in the brain.</a:t>
            </a:r>
          </a:p>
        </p:txBody>
      </p:sp>
      <p:sp>
        <p:nvSpPr>
          <p:cNvPr id="4" name="Slide Number Placeholder 3">
            <a:extLst>
              <a:ext uri="{FF2B5EF4-FFF2-40B4-BE49-F238E27FC236}">
                <a16:creationId xmlns:a16="http://schemas.microsoft.com/office/drawing/2014/main" id="{AE677F69-3F01-E008-7234-6A0C86CD8F16}"/>
              </a:ext>
            </a:extLst>
          </p:cNvPr>
          <p:cNvSpPr>
            <a:spLocks noGrp="1"/>
          </p:cNvSpPr>
          <p:nvPr>
            <p:ph type="sldNum" sz="quarter" idx="5"/>
          </p:nvPr>
        </p:nvSpPr>
        <p:spPr/>
        <p:txBody>
          <a:bodyPr/>
          <a:lstStyle/>
          <a:p>
            <a:fld id="{B0C32C59-1409-2640-866F-4A1083575A35}" type="slidenum">
              <a:rPr lang="en-US" smtClean="0"/>
              <a:t>9</a:t>
            </a:fld>
            <a:endParaRPr lang="en-US"/>
          </a:p>
        </p:txBody>
      </p:sp>
    </p:spTree>
    <p:extLst>
      <p:ext uri="{BB962C8B-B14F-4D97-AF65-F5344CB8AC3E}">
        <p14:creationId xmlns:p14="http://schemas.microsoft.com/office/powerpoint/2010/main" val="406990694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934809-F69F-0D48-97F8-9CF76A5308DF}"/>
              </a:ext>
            </a:extLst>
          </p:cNvPr>
          <p:cNvSpPr>
            <a:spLocks noGrp="1"/>
          </p:cNvSpPr>
          <p:nvPr>
            <p:ph type="ctrTitle" hasCustomPrompt="1"/>
          </p:nvPr>
        </p:nvSpPr>
        <p:spPr>
          <a:xfrm>
            <a:off x="471340" y="1122363"/>
            <a:ext cx="5785769" cy="2387600"/>
          </a:xfrm>
        </p:spPr>
        <p:txBody>
          <a:bodyPr anchor="b">
            <a:normAutofit/>
          </a:bodyPr>
          <a:lstStyle>
            <a:lvl1pPr algn="l">
              <a:defRPr sz="4000">
                <a:solidFill>
                  <a:schemeClr val="bg1"/>
                </a:solidFill>
              </a:defRPr>
            </a:lvl1pPr>
          </a:lstStyle>
          <a:p>
            <a:r>
              <a:rPr lang="en-US" sz="4000" b="1" dirty="0">
                <a:solidFill>
                  <a:schemeClr val="bg1"/>
                </a:solidFill>
                <a:latin typeface="Georgia" charset="0"/>
                <a:ea typeface="Georgia" charset="0"/>
                <a:cs typeface="Georgia" charset="0"/>
              </a:rPr>
              <a:t>Title Here:</a:t>
            </a:r>
            <a:br>
              <a:rPr lang="en-US" sz="4000" b="1" dirty="0">
                <a:solidFill>
                  <a:schemeClr val="bg1"/>
                </a:solidFill>
                <a:latin typeface="Georgia" charset="0"/>
                <a:ea typeface="Georgia" charset="0"/>
                <a:cs typeface="Georgia" charset="0"/>
              </a:rPr>
            </a:br>
            <a:r>
              <a:rPr lang="en-US" sz="4000" b="1" dirty="0">
                <a:solidFill>
                  <a:schemeClr val="bg1"/>
                </a:solidFill>
                <a:latin typeface="Georgia" charset="0"/>
                <a:ea typeface="Georgia" charset="0"/>
                <a:cs typeface="Georgia" charset="0"/>
              </a:rPr>
              <a:t>Tell Your</a:t>
            </a:r>
            <a:br>
              <a:rPr lang="en-US" sz="4000" b="1" dirty="0">
                <a:solidFill>
                  <a:schemeClr val="bg1"/>
                </a:solidFill>
                <a:latin typeface="Georgia" charset="0"/>
                <a:ea typeface="Georgia" charset="0"/>
                <a:cs typeface="Georgia" charset="0"/>
              </a:rPr>
            </a:br>
            <a:r>
              <a:rPr lang="en-US" sz="4000" b="1" dirty="0">
                <a:solidFill>
                  <a:schemeClr val="bg1"/>
                </a:solidFill>
                <a:latin typeface="Georgia" charset="0"/>
                <a:ea typeface="Georgia" charset="0"/>
                <a:cs typeface="Georgia" charset="0"/>
              </a:rPr>
              <a:t>Illinois Story</a:t>
            </a:r>
            <a:endParaRPr lang="en-US" dirty="0"/>
          </a:p>
        </p:txBody>
      </p:sp>
      <p:sp>
        <p:nvSpPr>
          <p:cNvPr id="3" name="Subtitle 2">
            <a:extLst>
              <a:ext uri="{FF2B5EF4-FFF2-40B4-BE49-F238E27FC236}">
                <a16:creationId xmlns:a16="http://schemas.microsoft.com/office/drawing/2014/main" id="{C5FA99F5-1DAB-644E-87BD-7B2BE337DBBB}"/>
              </a:ext>
            </a:extLst>
          </p:cNvPr>
          <p:cNvSpPr>
            <a:spLocks noGrp="1"/>
          </p:cNvSpPr>
          <p:nvPr>
            <p:ph type="subTitle" idx="1" hasCustomPrompt="1"/>
          </p:nvPr>
        </p:nvSpPr>
        <p:spPr>
          <a:xfrm>
            <a:off x="471340" y="3602038"/>
            <a:ext cx="5785769" cy="1655762"/>
          </a:xfrm>
        </p:spPr>
        <p:txBody>
          <a:bodyPr>
            <a:norm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Name:</a:t>
            </a:r>
          </a:p>
        </p:txBody>
      </p:sp>
      <p:sp>
        <p:nvSpPr>
          <p:cNvPr id="6" name="Slide Number Placeholder 5">
            <a:extLst>
              <a:ext uri="{FF2B5EF4-FFF2-40B4-BE49-F238E27FC236}">
                <a16:creationId xmlns:a16="http://schemas.microsoft.com/office/drawing/2014/main" id="{1D5E86B4-4E28-5743-B958-4D04BD329DC7}"/>
              </a:ext>
            </a:extLst>
          </p:cNvPr>
          <p:cNvSpPr>
            <a:spLocks noGrp="1"/>
          </p:cNvSpPr>
          <p:nvPr>
            <p:ph type="sldNum" sz="quarter" idx="12"/>
          </p:nvPr>
        </p:nvSpPr>
        <p:spPr/>
        <p:txBody>
          <a:bodyPr/>
          <a:lstStyle/>
          <a:p>
            <a:fld id="{47306C45-97B4-7545-8562-07255BCE2FE0}" type="slidenum">
              <a:rPr lang="en-US" smtClean="0"/>
              <a:t>‹#›</a:t>
            </a:fld>
            <a:endParaRPr lang="en-US"/>
          </a:p>
        </p:txBody>
      </p:sp>
      <p:pic>
        <p:nvPicPr>
          <p:cNvPr id="5" name="Picture 4">
            <a:extLst>
              <a:ext uri="{FF2B5EF4-FFF2-40B4-BE49-F238E27FC236}">
                <a16:creationId xmlns:a16="http://schemas.microsoft.com/office/drawing/2014/main" id="{96A9BA8F-BF67-344F-9BFA-A8262A79BC82}"/>
              </a:ext>
            </a:extLst>
          </p:cNvPr>
          <p:cNvPicPr>
            <a:picLocks noChangeAspect="1"/>
          </p:cNvPicPr>
          <p:nvPr userDrawn="1"/>
        </p:nvPicPr>
        <p:blipFill>
          <a:blip r:embed="rId3"/>
          <a:stretch>
            <a:fillRect/>
          </a:stretch>
        </p:blipFill>
        <p:spPr>
          <a:xfrm>
            <a:off x="4537075" y="5718264"/>
            <a:ext cx="3117850" cy="807948"/>
          </a:xfrm>
          <a:prstGeom prst="rect">
            <a:avLst/>
          </a:prstGeom>
        </p:spPr>
      </p:pic>
    </p:spTree>
    <p:extLst>
      <p:ext uri="{BB962C8B-B14F-4D97-AF65-F5344CB8AC3E}">
        <p14:creationId xmlns:p14="http://schemas.microsoft.com/office/powerpoint/2010/main" val="6783208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815B210D-E74D-9F46-BBEB-61CE8DBFBD6C}"/>
              </a:ext>
            </a:extLst>
          </p:cNvPr>
          <p:cNvSpPr>
            <a:spLocks noGrp="1"/>
          </p:cNvSpPr>
          <p:nvPr>
            <p:ph type="sldNum" sz="quarter" idx="12"/>
          </p:nvPr>
        </p:nvSpPr>
        <p:spPr>
          <a:xfrm>
            <a:off x="9117874" y="6095093"/>
            <a:ext cx="2743200" cy="365125"/>
          </a:xfrm>
        </p:spPr>
        <p:txBody>
          <a:bodyPr/>
          <a:lstStyle/>
          <a:p>
            <a:fld id="{47306C45-97B4-7545-8562-07255BCE2FE0}" type="slidenum">
              <a:rPr lang="en-US" smtClean="0"/>
              <a:t>‹#›</a:t>
            </a:fld>
            <a:endParaRPr lang="en-US"/>
          </a:p>
        </p:txBody>
      </p:sp>
    </p:spTree>
    <p:extLst>
      <p:ext uri="{BB962C8B-B14F-4D97-AF65-F5344CB8AC3E}">
        <p14:creationId xmlns:p14="http://schemas.microsoft.com/office/powerpoint/2010/main" val="1487265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9C4261-61FB-7142-9417-2F78D3797632}"/>
              </a:ext>
            </a:extLst>
          </p:cNvPr>
          <p:cNvSpPr>
            <a:spLocks noGrp="1"/>
          </p:cNvSpPr>
          <p:nvPr>
            <p:ph type="title" hasCustomPrompt="1"/>
          </p:nvPr>
        </p:nvSpPr>
        <p:spPr>
          <a:xfrm>
            <a:off x="378823" y="365125"/>
            <a:ext cx="9614263" cy="1325563"/>
          </a:xfrm>
        </p:spPr>
        <p:txBody>
          <a:bodyPr/>
          <a:lstStyle>
            <a:lvl1pPr algn="ctr">
              <a:defRPr b="1" i="0">
                <a:solidFill>
                  <a:srgbClr val="E84A27"/>
                </a:solidFill>
                <a:latin typeface="Georgia" panose="02040502050405020303" pitchFamily="18" charset="0"/>
              </a:defRPr>
            </a:lvl1pPr>
          </a:lstStyle>
          <a:p>
            <a:r>
              <a:rPr lang="en-US" dirty="0"/>
              <a:t>Hello.</a:t>
            </a:r>
          </a:p>
        </p:txBody>
      </p:sp>
      <p:sp>
        <p:nvSpPr>
          <p:cNvPr id="3" name="Content Placeholder 2">
            <a:extLst>
              <a:ext uri="{FF2B5EF4-FFF2-40B4-BE49-F238E27FC236}">
                <a16:creationId xmlns:a16="http://schemas.microsoft.com/office/drawing/2014/main" id="{AB412F32-5110-BE43-86BA-CB778EC424F5}"/>
              </a:ext>
            </a:extLst>
          </p:cNvPr>
          <p:cNvSpPr>
            <a:spLocks noGrp="1"/>
          </p:cNvSpPr>
          <p:nvPr>
            <p:ph idx="1"/>
          </p:nvPr>
        </p:nvSpPr>
        <p:spPr>
          <a:xfrm>
            <a:off x="378823" y="1690688"/>
            <a:ext cx="9614263" cy="3625895"/>
          </a:xfrm>
        </p:spPr>
        <p:txBody>
          <a:bodyPr/>
          <a:lstStyle>
            <a:lvl1pPr>
              <a:defRPr>
                <a:solidFill>
                  <a:srgbClr val="13294B"/>
                </a:solidFill>
              </a:defRPr>
            </a:lvl1pPr>
            <a:lvl2pPr>
              <a:defRPr>
                <a:solidFill>
                  <a:srgbClr val="13294B"/>
                </a:solidFill>
              </a:defRPr>
            </a:lvl2pPr>
            <a:lvl3pPr>
              <a:defRPr>
                <a:solidFill>
                  <a:srgbClr val="13294B"/>
                </a:solidFill>
              </a:defRPr>
            </a:lvl3pPr>
            <a:lvl4pPr>
              <a:defRPr>
                <a:solidFill>
                  <a:srgbClr val="13294B"/>
                </a:solidFill>
              </a:defRPr>
            </a:lvl4pPr>
            <a:lvl5pPr>
              <a:defRPr>
                <a:solidFill>
                  <a:srgbClr val="13294B"/>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4696323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A26ADA6-32C7-6D47-94AB-D149FA9C199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67FDBC8-5F1C-654A-9325-61F4244133F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C771FB5C-A5C2-4C44-A9DF-4F6A196EC0F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7306C45-97B4-7545-8562-07255BCE2FE0}" type="slidenum">
              <a:rPr lang="en-US" smtClean="0"/>
              <a:t>‹#›</a:t>
            </a:fld>
            <a:endParaRPr lang="en-US"/>
          </a:p>
        </p:txBody>
      </p:sp>
    </p:spTree>
    <p:extLst>
      <p:ext uri="{BB962C8B-B14F-4D97-AF65-F5344CB8AC3E}">
        <p14:creationId xmlns:p14="http://schemas.microsoft.com/office/powerpoint/2010/main" val="1008080449"/>
      </p:ext>
    </p:extLst>
  </p:cSld>
  <p:clrMap bg1="lt1" tx1="dk1" bg2="lt2" tx2="dk2" accent1="accent1" accent2="accent2" accent3="accent3" accent4="accent4" accent5="accent5" accent6="accent6" hlink="hlink" folHlink="folHlink"/>
  <p:sldLayoutIdLst>
    <p:sldLayoutId id="2147483659" r:id="rId1"/>
    <p:sldLayoutId id="2147483660" r:id="rId2"/>
    <p:sldLayoutId id="2147483661" r:id="rId3"/>
  </p:sldLayoutIdLst>
  <p:txStyles>
    <p:titleStyle>
      <a:lvl1pPr algn="l" defTabSz="914400" rtl="0" eaLnBrk="1" latinLnBrk="0" hangingPunct="1">
        <a:lnSpc>
          <a:spcPct val="90000"/>
        </a:lnSpc>
        <a:spcBef>
          <a:spcPct val="0"/>
        </a:spcBef>
        <a:buNone/>
        <a:defRPr sz="4400" b="1" i="0" kern="1200">
          <a:solidFill>
            <a:srgbClr val="E84A27"/>
          </a:solidFill>
          <a:latin typeface="Georgia" panose="02040502050405020303" pitchFamily="18"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13294B"/>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13294B"/>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13294B"/>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13294B"/>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13294B"/>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8.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E552E"/>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83CDB9E-798C-A842-B031-6BFA04385C39}"/>
              </a:ext>
            </a:extLst>
          </p:cNvPr>
          <p:cNvSpPr>
            <a:spLocks noGrp="1"/>
          </p:cNvSpPr>
          <p:nvPr>
            <p:ph type="ctrTitle"/>
          </p:nvPr>
        </p:nvSpPr>
        <p:spPr>
          <a:xfrm>
            <a:off x="3699571" y="773546"/>
            <a:ext cx="5935859" cy="2720253"/>
          </a:xfrm>
        </p:spPr>
        <p:txBody>
          <a:bodyPr>
            <a:normAutofit fontScale="90000"/>
          </a:bodyPr>
          <a:lstStyle/>
          <a:p>
            <a:pPr algn="ctr"/>
            <a:r>
              <a:rPr lang="en-US" sz="10000" dirty="0">
                <a:latin typeface="Calibri"/>
                <a:cs typeface="Calibri"/>
              </a:rPr>
              <a:t>BCOG 100</a:t>
            </a:r>
            <a:endParaRPr lang="en-US" sz="10000" dirty="0">
              <a:latin typeface="Calibri" panose="020F0502020204030204" pitchFamily="34" charset="0"/>
              <a:cs typeface="Calibri" panose="020F0502020204030204" pitchFamily="34" charset="0"/>
            </a:endParaRPr>
          </a:p>
        </p:txBody>
      </p:sp>
      <p:sp>
        <p:nvSpPr>
          <p:cNvPr id="7" name="Subtitle 6">
            <a:extLst>
              <a:ext uri="{FF2B5EF4-FFF2-40B4-BE49-F238E27FC236}">
                <a16:creationId xmlns:a16="http://schemas.microsoft.com/office/drawing/2014/main" id="{C2F9A5BC-DE40-064D-98AE-B1AA2F274302}"/>
              </a:ext>
            </a:extLst>
          </p:cNvPr>
          <p:cNvSpPr>
            <a:spLocks noGrp="1"/>
          </p:cNvSpPr>
          <p:nvPr>
            <p:ph type="subTitle" idx="4294967295"/>
          </p:nvPr>
        </p:nvSpPr>
        <p:spPr>
          <a:xfrm>
            <a:off x="3017406" y="3580733"/>
            <a:ext cx="8283862" cy="1087581"/>
          </a:xfrm>
        </p:spPr>
        <p:txBody>
          <a:bodyPr vert="horz" lIns="91440" tIns="45720" rIns="91440" bIns="45720" rtlCol="0" anchor="t">
            <a:normAutofit/>
          </a:bodyPr>
          <a:lstStyle/>
          <a:p>
            <a:pPr marL="0" indent="0" algn="ctr">
              <a:buNone/>
            </a:pPr>
            <a:r>
              <a:rPr lang="en-US" dirty="0">
                <a:latin typeface="Calibri"/>
                <a:cs typeface="Calibri"/>
              </a:rPr>
              <a:t>Language</a:t>
            </a:r>
          </a:p>
          <a:p>
            <a:pPr marL="0" indent="0" algn="ctr">
              <a:buNone/>
            </a:pPr>
            <a:r>
              <a:rPr lang="en-US" dirty="0">
                <a:latin typeface="Calibri"/>
                <a:cs typeface="Calibri"/>
              </a:rPr>
              <a:t>Lecture 3: The Neuroscience of Language</a:t>
            </a:r>
          </a:p>
        </p:txBody>
      </p:sp>
      <p:sp>
        <p:nvSpPr>
          <p:cNvPr id="2" name="Oval 1">
            <a:extLst>
              <a:ext uri="{FF2B5EF4-FFF2-40B4-BE49-F238E27FC236}">
                <a16:creationId xmlns:a16="http://schemas.microsoft.com/office/drawing/2014/main" id="{C87BCB3F-D51B-11CA-8A5C-B653C02DD655}"/>
              </a:ext>
            </a:extLst>
          </p:cNvPr>
          <p:cNvSpPr/>
          <p:nvPr/>
        </p:nvSpPr>
        <p:spPr>
          <a:xfrm>
            <a:off x="443346" y="1263072"/>
            <a:ext cx="912090" cy="912090"/>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F96C562F-8F13-2516-D9AF-45E75A96A3C5}"/>
              </a:ext>
            </a:extLst>
          </p:cNvPr>
          <p:cNvSpPr/>
          <p:nvPr/>
        </p:nvSpPr>
        <p:spPr>
          <a:xfrm>
            <a:off x="1505528" y="3248890"/>
            <a:ext cx="912090" cy="912090"/>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E2052EBC-2E12-F996-BB1F-41F23E64F1BE}"/>
              </a:ext>
            </a:extLst>
          </p:cNvPr>
          <p:cNvSpPr/>
          <p:nvPr/>
        </p:nvSpPr>
        <p:spPr>
          <a:xfrm>
            <a:off x="443345" y="3318162"/>
            <a:ext cx="912090" cy="912090"/>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8A4D7291-4D5A-9593-1D85-950EBFC1FF07}"/>
              </a:ext>
            </a:extLst>
          </p:cNvPr>
          <p:cNvSpPr/>
          <p:nvPr/>
        </p:nvSpPr>
        <p:spPr>
          <a:xfrm>
            <a:off x="443346" y="5246253"/>
            <a:ext cx="912090" cy="912090"/>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02E91675-03DF-90EE-942D-06C70F754DEE}"/>
              </a:ext>
            </a:extLst>
          </p:cNvPr>
          <p:cNvCxnSpPr/>
          <p:nvPr/>
        </p:nvCxnSpPr>
        <p:spPr>
          <a:xfrm>
            <a:off x="867642" y="2172278"/>
            <a:ext cx="1052944" cy="1110673"/>
          </a:xfrm>
          <a:prstGeom prst="straightConnector1">
            <a:avLst/>
          </a:prstGeom>
          <a:ln>
            <a:solidFill>
              <a:schemeClr val="bg1"/>
            </a:solidFill>
            <a:tailEnd type="triangle"/>
          </a:ln>
        </p:spPr>
        <p:style>
          <a:lnRef idx="3">
            <a:schemeClr val="dk1"/>
          </a:lnRef>
          <a:fillRef idx="0">
            <a:schemeClr val="dk1"/>
          </a:fillRef>
          <a:effectRef idx="2">
            <a:schemeClr val="dk1"/>
          </a:effectRef>
          <a:fontRef idx="minor">
            <a:schemeClr val="tx1"/>
          </a:fontRef>
        </p:style>
      </p:cxnSp>
      <p:cxnSp>
        <p:nvCxnSpPr>
          <p:cNvPr id="10" name="Straight Arrow Connector 9">
            <a:extLst>
              <a:ext uri="{FF2B5EF4-FFF2-40B4-BE49-F238E27FC236}">
                <a16:creationId xmlns:a16="http://schemas.microsoft.com/office/drawing/2014/main" id="{42D74029-D6FE-2938-F6DF-602FCD9AA658}"/>
              </a:ext>
            </a:extLst>
          </p:cNvPr>
          <p:cNvCxnSpPr>
            <a:cxnSpLocks/>
          </p:cNvCxnSpPr>
          <p:nvPr/>
        </p:nvCxnSpPr>
        <p:spPr>
          <a:xfrm>
            <a:off x="879187" y="2172278"/>
            <a:ext cx="25400" cy="1179945"/>
          </a:xfrm>
          <a:prstGeom prst="straightConnector1">
            <a:avLst/>
          </a:prstGeom>
          <a:ln>
            <a:solidFill>
              <a:schemeClr val="bg1"/>
            </a:solidFill>
            <a:tailEnd type="triangle"/>
          </a:ln>
        </p:spPr>
        <p:style>
          <a:lnRef idx="3">
            <a:schemeClr val="dk1"/>
          </a:lnRef>
          <a:fillRef idx="0">
            <a:schemeClr val="dk1"/>
          </a:fillRef>
          <a:effectRef idx="2">
            <a:schemeClr val="dk1"/>
          </a:effectRef>
          <a:fontRef idx="minor">
            <a:schemeClr val="tx1"/>
          </a:fontRef>
        </p:style>
      </p:cxnSp>
      <p:sp>
        <p:nvSpPr>
          <p:cNvPr id="11" name="Oval 10">
            <a:extLst>
              <a:ext uri="{FF2B5EF4-FFF2-40B4-BE49-F238E27FC236}">
                <a16:creationId xmlns:a16="http://schemas.microsoft.com/office/drawing/2014/main" id="{7831A33E-2612-45D1-F1F0-57371C01F8AB}"/>
              </a:ext>
            </a:extLst>
          </p:cNvPr>
          <p:cNvSpPr/>
          <p:nvPr/>
        </p:nvSpPr>
        <p:spPr>
          <a:xfrm>
            <a:off x="1505528" y="5246253"/>
            <a:ext cx="912090" cy="912090"/>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E565D7F4-2920-5911-7086-757F822A07E3}"/>
              </a:ext>
            </a:extLst>
          </p:cNvPr>
          <p:cNvSpPr/>
          <p:nvPr/>
        </p:nvSpPr>
        <p:spPr>
          <a:xfrm>
            <a:off x="2694709" y="5246252"/>
            <a:ext cx="912090" cy="912090"/>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a:extLst>
              <a:ext uri="{FF2B5EF4-FFF2-40B4-BE49-F238E27FC236}">
                <a16:creationId xmlns:a16="http://schemas.microsoft.com/office/drawing/2014/main" id="{4FE6F4CE-E239-70EB-26D3-C8CB8E270185}"/>
              </a:ext>
            </a:extLst>
          </p:cNvPr>
          <p:cNvCxnSpPr>
            <a:cxnSpLocks/>
          </p:cNvCxnSpPr>
          <p:nvPr/>
        </p:nvCxnSpPr>
        <p:spPr>
          <a:xfrm>
            <a:off x="1941369" y="4169641"/>
            <a:ext cx="1168399" cy="1087582"/>
          </a:xfrm>
          <a:prstGeom prst="straightConnector1">
            <a:avLst/>
          </a:prstGeom>
          <a:ln>
            <a:solidFill>
              <a:schemeClr val="bg1"/>
            </a:solidFill>
            <a:tailEnd type="triangle"/>
          </a:ln>
        </p:spPr>
        <p:style>
          <a:lnRef idx="3">
            <a:schemeClr val="dk1"/>
          </a:lnRef>
          <a:fillRef idx="0">
            <a:schemeClr val="dk1"/>
          </a:fillRef>
          <a:effectRef idx="2">
            <a:schemeClr val="dk1"/>
          </a:effectRef>
          <a:fontRef idx="minor">
            <a:schemeClr val="tx1"/>
          </a:fontRef>
        </p:style>
      </p:cxnSp>
      <p:cxnSp>
        <p:nvCxnSpPr>
          <p:cNvPr id="14" name="Straight Arrow Connector 13">
            <a:extLst>
              <a:ext uri="{FF2B5EF4-FFF2-40B4-BE49-F238E27FC236}">
                <a16:creationId xmlns:a16="http://schemas.microsoft.com/office/drawing/2014/main" id="{E0727C65-F6C0-78C9-A469-40AAD8018B82}"/>
              </a:ext>
            </a:extLst>
          </p:cNvPr>
          <p:cNvCxnSpPr>
            <a:cxnSpLocks/>
          </p:cNvCxnSpPr>
          <p:nvPr/>
        </p:nvCxnSpPr>
        <p:spPr>
          <a:xfrm flipH="1">
            <a:off x="1955223" y="4158096"/>
            <a:ext cx="9238" cy="1087581"/>
          </a:xfrm>
          <a:prstGeom prst="straightConnector1">
            <a:avLst/>
          </a:prstGeom>
          <a:ln>
            <a:solidFill>
              <a:schemeClr val="bg1"/>
            </a:solidFill>
            <a:tailEnd type="triangle"/>
          </a:ln>
        </p:spPr>
        <p:style>
          <a:lnRef idx="3">
            <a:schemeClr val="dk1"/>
          </a:lnRef>
          <a:fillRef idx="0">
            <a:schemeClr val="dk1"/>
          </a:fillRef>
          <a:effectRef idx="2">
            <a:schemeClr val="dk1"/>
          </a:effectRef>
          <a:fontRef idx="minor">
            <a:schemeClr val="tx1"/>
          </a:fontRef>
        </p:style>
      </p:cxnSp>
      <p:cxnSp>
        <p:nvCxnSpPr>
          <p:cNvPr id="15" name="Straight Arrow Connector 14">
            <a:extLst>
              <a:ext uri="{FF2B5EF4-FFF2-40B4-BE49-F238E27FC236}">
                <a16:creationId xmlns:a16="http://schemas.microsoft.com/office/drawing/2014/main" id="{4A7C2072-1E04-8B83-DAA8-B48C97536A6F}"/>
              </a:ext>
            </a:extLst>
          </p:cNvPr>
          <p:cNvCxnSpPr>
            <a:cxnSpLocks/>
          </p:cNvCxnSpPr>
          <p:nvPr/>
        </p:nvCxnSpPr>
        <p:spPr>
          <a:xfrm>
            <a:off x="890732" y="4227368"/>
            <a:ext cx="13855" cy="1018310"/>
          </a:xfrm>
          <a:prstGeom prst="straightConnector1">
            <a:avLst/>
          </a:prstGeom>
          <a:ln>
            <a:solidFill>
              <a:schemeClr val="bg1"/>
            </a:solidFill>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6725838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F56C08-16E9-C523-467C-D547571B6A8E}"/>
            </a:ext>
          </a:extLst>
        </p:cNvPr>
        <p:cNvGrpSpPr/>
        <p:nvPr/>
      </p:nvGrpSpPr>
      <p:grpSpPr>
        <a:xfrm>
          <a:off x="0" y="0"/>
          <a:ext cx="0" cy="0"/>
          <a:chOff x="0" y="0"/>
          <a:chExt cx="0" cy="0"/>
        </a:xfrm>
      </p:grpSpPr>
      <p:sp>
        <p:nvSpPr>
          <p:cNvPr id="4" name="Title 6">
            <a:extLst>
              <a:ext uri="{FF2B5EF4-FFF2-40B4-BE49-F238E27FC236}">
                <a16:creationId xmlns:a16="http://schemas.microsoft.com/office/drawing/2014/main" id="{9457AE0C-55D3-34AB-B8D2-C5C28CE9C959}"/>
              </a:ext>
            </a:extLst>
          </p:cNvPr>
          <p:cNvSpPr txBox="1">
            <a:spLocks/>
          </p:cNvSpPr>
          <p:nvPr/>
        </p:nvSpPr>
        <p:spPr>
          <a:xfrm>
            <a:off x="0" y="0"/>
            <a:ext cx="11482251" cy="73516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i="0" kern="1200">
                <a:solidFill>
                  <a:srgbClr val="E84A27"/>
                </a:solidFill>
                <a:latin typeface="Georgia" panose="02040502050405020303" pitchFamily="18" charset="0"/>
                <a:ea typeface="+mj-ea"/>
                <a:cs typeface="+mj-cs"/>
              </a:defRPr>
            </a:lvl1pPr>
          </a:lstStyle>
          <a:p>
            <a:r>
              <a:rPr lang="en-US" dirty="0">
                <a:latin typeface="Calibri"/>
                <a:cs typeface="Calibri"/>
              </a:rPr>
              <a:t>The Neuroscience of Language</a:t>
            </a:r>
            <a:endParaRPr lang="en-US" dirty="0"/>
          </a:p>
        </p:txBody>
      </p:sp>
      <p:sp>
        <p:nvSpPr>
          <p:cNvPr id="2" name="TextBox 1" descr="FIG. 1. Lateral views of the brains of a number of extant vertebrate species (the brains are not drawn to the same scale). While there is tremendous variation in both overall brain size (see Fig. 2) and the size of most brain divisions, most vertebrates possess brains that can be divided into the same number of divisions. aob, accessory olfactory bulb (cross-hatched); cb, cerebellum (stippled); ch, cerebral hemispheres (cross-hatched); m, medulla oblongata; ob, olfactory bulb (cross-hatched); ot, optic tectum (black); and p, pituitary gland. Modified from Braun and Northcutt (1999).">
            <a:extLst>
              <a:ext uri="{FF2B5EF4-FFF2-40B4-BE49-F238E27FC236}">
                <a16:creationId xmlns:a16="http://schemas.microsoft.com/office/drawing/2014/main" id="{A4CF0DCA-ED7E-21DC-B71F-BF887F14C4AB}"/>
              </a:ext>
            </a:extLst>
          </p:cNvPr>
          <p:cNvSpPr txBox="1"/>
          <p:nvPr/>
        </p:nvSpPr>
        <p:spPr>
          <a:xfrm>
            <a:off x="6979298" y="2058793"/>
            <a:ext cx="4940630" cy="2431435"/>
          </a:xfrm>
          <a:prstGeom prst="rect">
            <a:avLst/>
          </a:prstGeom>
          <a:noFill/>
        </p:spPr>
        <p:txBody>
          <a:bodyPr wrap="square" rtlCol="0">
            <a:spAutoFit/>
          </a:bodyPr>
          <a:lstStyle/>
          <a:p>
            <a:r>
              <a:rPr lang="en-US" sz="3200" b="1" dirty="0"/>
              <a:t>Limits of the Classical Story</a:t>
            </a:r>
          </a:p>
          <a:p>
            <a:pPr marL="342900" indent="-342900">
              <a:buFont typeface="Arial" panose="020B0604020202020204" pitchFamily="34" charset="0"/>
              <a:buChar char="•"/>
            </a:pPr>
            <a:r>
              <a:rPr lang="en-US" sz="2400" dirty="0"/>
              <a:t>Two centers cannot explain a distributed skill</a:t>
            </a:r>
          </a:p>
          <a:p>
            <a:pPr marL="342900" indent="-342900">
              <a:buFont typeface="Arial" panose="020B0604020202020204" pitchFamily="34" charset="0"/>
              <a:buChar char="•"/>
            </a:pPr>
            <a:r>
              <a:rPr lang="en-US" sz="2400" dirty="0"/>
              <a:t>Language relies on loops, not lines</a:t>
            </a:r>
          </a:p>
          <a:p>
            <a:pPr marL="342900" indent="-342900">
              <a:buFont typeface="Arial" panose="020B0604020202020204" pitchFamily="34" charset="0"/>
              <a:buChar char="•"/>
            </a:pPr>
            <a:r>
              <a:rPr lang="en-US" sz="2400" dirty="0"/>
              <a:t>Modern models replace the circuit with interacting streams</a:t>
            </a:r>
          </a:p>
        </p:txBody>
      </p:sp>
      <p:pic>
        <p:nvPicPr>
          <p:cNvPr id="8196" name="Picture 4" descr="Anatomy: Language Network and DTI | SpringerLink">
            <a:extLst>
              <a:ext uri="{FF2B5EF4-FFF2-40B4-BE49-F238E27FC236}">
                <a16:creationId xmlns:a16="http://schemas.microsoft.com/office/drawing/2014/main" id="{77E77BBF-540E-F211-224E-0B665F0E07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1174147"/>
            <a:ext cx="6861661" cy="41069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92817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492C40-96DE-C0A3-F2E1-31802480A3A2}"/>
            </a:ext>
          </a:extLst>
        </p:cNvPr>
        <p:cNvGrpSpPr/>
        <p:nvPr/>
      </p:nvGrpSpPr>
      <p:grpSpPr>
        <a:xfrm>
          <a:off x="0" y="0"/>
          <a:ext cx="0" cy="0"/>
          <a:chOff x="0" y="0"/>
          <a:chExt cx="0" cy="0"/>
        </a:xfrm>
      </p:grpSpPr>
      <p:sp>
        <p:nvSpPr>
          <p:cNvPr id="4" name="Title 6">
            <a:extLst>
              <a:ext uri="{FF2B5EF4-FFF2-40B4-BE49-F238E27FC236}">
                <a16:creationId xmlns:a16="http://schemas.microsoft.com/office/drawing/2014/main" id="{F161FA99-C486-BCCF-4EDB-81D7A2AD7DEA}"/>
              </a:ext>
            </a:extLst>
          </p:cNvPr>
          <p:cNvSpPr txBox="1">
            <a:spLocks/>
          </p:cNvSpPr>
          <p:nvPr/>
        </p:nvSpPr>
        <p:spPr>
          <a:xfrm>
            <a:off x="0" y="0"/>
            <a:ext cx="11482251" cy="73516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i="0" kern="1200">
                <a:solidFill>
                  <a:srgbClr val="E84A27"/>
                </a:solidFill>
                <a:latin typeface="Georgia" panose="02040502050405020303" pitchFamily="18" charset="0"/>
                <a:ea typeface="+mj-ea"/>
                <a:cs typeface="+mj-cs"/>
              </a:defRPr>
            </a:lvl1pPr>
          </a:lstStyle>
          <a:p>
            <a:r>
              <a:rPr lang="en-US" dirty="0">
                <a:latin typeface="Calibri"/>
                <a:cs typeface="Calibri"/>
              </a:rPr>
              <a:t>The Neuroscience of Language</a:t>
            </a:r>
            <a:endParaRPr lang="en-US" dirty="0"/>
          </a:p>
        </p:txBody>
      </p:sp>
      <p:sp>
        <p:nvSpPr>
          <p:cNvPr id="2" name="TextBox 1" descr="FIG. 1. Lateral views of the brains of a number of extant vertebrate species (the brains are not drawn to the same scale). While there is tremendous variation in both overall brain size (see Fig. 2) and the size of most brain divisions, most vertebrates possess brains that can be divided into the same number of divisions. aob, accessory olfactory bulb (cross-hatched); cb, cerebellum (stippled); ch, cerebral hemispheres (cross-hatched); m, medulla oblongata; ob, olfactory bulb (cross-hatched); ot, optic tectum (black); and p, pituitary gland. Modified from Braun and Northcutt (1999).">
            <a:extLst>
              <a:ext uri="{FF2B5EF4-FFF2-40B4-BE49-F238E27FC236}">
                <a16:creationId xmlns:a16="http://schemas.microsoft.com/office/drawing/2014/main" id="{CBC5D679-8E97-60DC-1FD4-6A3B767B5BD2}"/>
              </a:ext>
            </a:extLst>
          </p:cNvPr>
          <p:cNvSpPr txBox="1"/>
          <p:nvPr/>
        </p:nvSpPr>
        <p:spPr>
          <a:xfrm>
            <a:off x="7025951" y="1517618"/>
            <a:ext cx="4912638" cy="2923877"/>
          </a:xfrm>
          <a:prstGeom prst="rect">
            <a:avLst/>
          </a:prstGeom>
          <a:noFill/>
        </p:spPr>
        <p:txBody>
          <a:bodyPr wrap="square" rtlCol="0">
            <a:spAutoFit/>
          </a:bodyPr>
          <a:lstStyle/>
          <a:p>
            <a:r>
              <a:rPr lang="en-US" sz="3200" b="1" dirty="0"/>
              <a:t>The Dual-Stream Architecture in Detail</a:t>
            </a:r>
          </a:p>
          <a:p>
            <a:pPr marL="342900" indent="-342900">
              <a:buFont typeface="Arial" panose="020B0604020202020204" pitchFamily="34" charset="0"/>
              <a:buChar char="•"/>
            </a:pPr>
            <a:r>
              <a:rPr lang="en-US" sz="2400" dirty="0"/>
              <a:t>Two interacting pathways, one integrated system</a:t>
            </a:r>
          </a:p>
          <a:p>
            <a:pPr marL="342900" indent="-342900">
              <a:buFont typeface="Arial" panose="020B0604020202020204" pitchFamily="34" charset="0"/>
              <a:buChar char="•"/>
            </a:pPr>
            <a:r>
              <a:rPr lang="en-US" sz="2400" dirty="0"/>
              <a:t>Dorsal stream: sound to articulation</a:t>
            </a:r>
          </a:p>
          <a:p>
            <a:pPr marL="342900" indent="-342900">
              <a:buFont typeface="Arial" panose="020B0604020202020204" pitchFamily="34" charset="0"/>
              <a:buChar char="•"/>
            </a:pPr>
            <a:r>
              <a:rPr lang="en-US" sz="2400" dirty="0"/>
              <a:t>Ventral stream: sound to meaning</a:t>
            </a:r>
          </a:p>
        </p:txBody>
      </p:sp>
      <p:pic>
        <p:nvPicPr>
          <p:cNvPr id="3" name="Picture 2" descr="The dual stream model of speech and language processing - ScienceDirect">
            <a:extLst>
              <a:ext uri="{FF2B5EF4-FFF2-40B4-BE49-F238E27FC236}">
                <a16:creationId xmlns:a16="http://schemas.microsoft.com/office/drawing/2014/main" id="{F87C38FF-80C8-9B18-C588-A92AD41E07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32910"/>
            <a:ext cx="6769100" cy="5283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18811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4107EA-BA77-4113-A5E0-ECF86643F3F4}"/>
            </a:ext>
          </a:extLst>
        </p:cNvPr>
        <p:cNvGrpSpPr/>
        <p:nvPr/>
      </p:nvGrpSpPr>
      <p:grpSpPr>
        <a:xfrm>
          <a:off x="0" y="0"/>
          <a:ext cx="0" cy="0"/>
          <a:chOff x="0" y="0"/>
          <a:chExt cx="0" cy="0"/>
        </a:xfrm>
      </p:grpSpPr>
      <p:sp>
        <p:nvSpPr>
          <p:cNvPr id="4" name="Title 6">
            <a:extLst>
              <a:ext uri="{FF2B5EF4-FFF2-40B4-BE49-F238E27FC236}">
                <a16:creationId xmlns:a16="http://schemas.microsoft.com/office/drawing/2014/main" id="{E747320D-32DD-3B1A-FAE8-6834B3551D77}"/>
              </a:ext>
            </a:extLst>
          </p:cNvPr>
          <p:cNvSpPr txBox="1">
            <a:spLocks/>
          </p:cNvSpPr>
          <p:nvPr/>
        </p:nvSpPr>
        <p:spPr>
          <a:xfrm>
            <a:off x="0" y="0"/>
            <a:ext cx="11482251" cy="73516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i="0" kern="1200">
                <a:solidFill>
                  <a:srgbClr val="E84A27"/>
                </a:solidFill>
                <a:latin typeface="Georgia" panose="02040502050405020303" pitchFamily="18" charset="0"/>
                <a:ea typeface="+mj-ea"/>
                <a:cs typeface="+mj-cs"/>
              </a:defRPr>
            </a:lvl1pPr>
          </a:lstStyle>
          <a:p>
            <a:r>
              <a:rPr lang="en-US" dirty="0">
                <a:latin typeface="Calibri"/>
                <a:cs typeface="Calibri"/>
              </a:rPr>
              <a:t>The Neuroscience of Language</a:t>
            </a:r>
            <a:endParaRPr lang="en-US" dirty="0"/>
          </a:p>
        </p:txBody>
      </p:sp>
      <p:sp>
        <p:nvSpPr>
          <p:cNvPr id="2" name="TextBox 1" descr="FIG. 1. Lateral views of the brains of a number of extant vertebrate species (the brains are not drawn to the same scale). While there is tremendous variation in both overall brain size (see Fig. 2) and the size of most brain divisions, most vertebrates possess brains that can be divided into the same number of divisions. aob, accessory olfactory bulb (cross-hatched); cb, cerebellum (stippled); ch, cerebral hemispheres (cross-hatched); m, medulla oblongata; ob, olfactory bulb (cross-hatched); ot, optic tectum (black); and p, pituitary gland. Modified from Braun and Northcutt (1999).">
            <a:extLst>
              <a:ext uri="{FF2B5EF4-FFF2-40B4-BE49-F238E27FC236}">
                <a16:creationId xmlns:a16="http://schemas.microsoft.com/office/drawing/2014/main" id="{F30677FF-C774-4664-29CC-C173C1C8D6D9}"/>
              </a:ext>
            </a:extLst>
          </p:cNvPr>
          <p:cNvSpPr txBox="1"/>
          <p:nvPr/>
        </p:nvSpPr>
        <p:spPr>
          <a:xfrm>
            <a:off x="9104643" y="1180970"/>
            <a:ext cx="2973355" cy="4278094"/>
          </a:xfrm>
          <a:prstGeom prst="rect">
            <a:avLst/>
          </a:prstGeom>
          <a:noFill/>
        </p:spPr>
        <p:txBody>
          <a:bodyPr wrap="square" rtlCol="0">
            <a:spAutoFit/>
          </a:bodyPr>
          <a:lstStyle/>
          <a:p>
            <a:r>
              <a:rPr lang="en-US" sz="3200" b="1" dirty="0"/>
              <a:t>The Core Language Network</a:t>
            </a:r>
          </a:p>
          <a:p>
            <a:pPr marL="342900" indent="-342900">
              <a:buFont typeface="Arial" panose="020B0604020202020204" pitchFamily="34" charset="0"/>
              <a:buChar char="•"/>
            </a:pPr>
            <a:r>
              <a:rPr lang="en-US" sz="2200" dirty="0"/>
              <a:t>A functionally defined network for language</a:t>
            </a:r>
          </a:p>
          <a:p>
            <a:pPr marL="342900" indent="-342900">
              <a:buFont typeface="Arial" panose="020B0604020202020204" pitchFamily="34" charset="0"/>
              <a:buChar char="•"/>
            </a:pPr>
            <a:r>
              <a:rPr lang="en-US" sz="2200" dirty="0"/>
              <a:t>Frontal and temporal regions act together</a:t>
            </a:r>
          </a:p>
          <a:p>
            <a:pPr marL="342900" indent="-342900">
              <a:buFont typeface="Arial" panose="020B0604020202020204" pitchFamily="34" charset="0"/>
              <a:buChar char="•"/>
            </a:pPr>
            <a:r>
              <a:rPr lang="en-US" sz="2200" dirty="0"/>
              <a:t>Selective for sentences, not just sound or memory</a:t>
            </a:r>
          </a:p>
        </p:txBody>
      </p:sp>
      <p:pic>
        <p:nvPicPr>
          <p:cNvPr id="3" name="Picture 2">
            <a:extLst>
              <a:ext uri="{FF2B5EF4-FFF2-40B4-BE49-F238E27FC236}">
                <a16:creationId xmlns:a16="http://schemas.microsoft.com/office/drawing/2014/main" id="{FF7B5B1E-56DD-737F-9A93-12244F37A9DB}"/>
              </a:ext>
            </a:extLst>
          </p:cNvPr>
          <p:cNvPicPr>
            <a:picLocks noChangeAspect="1"/>
          </p:cNvPicPr>
          <p:nvPr/>
        </p:nvPicPr>
        <p:blipFill>
          <a:blip r:embed="rId3"/>
          <a:stretch>
            <a:fillRect/>
          </a:stretch>
        </p:blipFill>
        <p:spPr>
          <a:xfrm>
            <a:off x="0" y="1071064"/>
            <a:ext cx="9104643" cy="4256716"/>
          </a:xfrm>
          <a:prstGeom prst="rect">
            <a:avLst/>
          </a:prstGeom>
        </p:spPr>
      </p:pic>
    </p:spTree>
    <p:extLst>
      <p:ext uri="{BB962C8B-B14F-4D97-AF65-F5344CB8AC3E}">
        <p14:creationId xmlns:p14="http://schemas.microsoft.com/office/powerpoint/2010/main" val="27138074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9169C3-D23D-DC8F-1F67-90FC0CF61AE1}"/>
            </a:ext>
          </a:extLst>
        </p:cNvPr>
        <p:cNvGrpSpPr/>
        <p:nvPr/>
      </p:nvGrpSpPr>
      <p:grpSpPr>
        <a:xfrm>
          <a:off x="0" y="0"/>
          <a:ext cx="0" cy="0"/>
          <a:chOff x="0" y="0"/>
          <a:chExt cx="0" cy="0"/>
        </a:xfrm>
      </p:grpSpPr>
      <p:sp>
        <p:nvSpPr>
          <p:cNvPr id="4" name="Title 6">
            <a:extLst>
              <a:ext uri="{FF2B5EF4-FFF2-40B4-BE49-F238E27FC236}">
                <a16:creationId xmlns:a16="http://schemas.microsoft.com/office/drawing/2014/main" id="{80A2BBF6-D828-C3BC-A6DC-25D49C76FEB5}"/>
              </a:ext>
            </a:extLst>
          </p:cNvPr>
          <p:cNvSpPr txBox="1">
            <a:spLocks/>
          </p:cNvSpPr>
          <p:nvPr/>
        </p:nvSpPr>
        <p:spPr>
          <a:xfrm>
            <a:off x="0" y="0"/>
            <a:ext cx="11482251" cy="73516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i="0" kern="1200">
                <a:solidFill>
                  <a:srgbClr val="E84A27"/>
                </a:solidFill>
                <a:latin typeface="Georgia" panose="02040502050405020303" pitchFamily="18" charset="0"/>
                <a:ea typeface="+mj-ea"/>
                <a:cs typeface="+mj-cs"/>
              </a:defRPr>
            </a:lvl1pPr>
          </a:lstStyle>
          <a:p>
            <a:r>
              <a:rPr lang="en-US" dirty="0">
                <a:latin typeface="Calibri"/>
                <a:cs typeface="Calibri"/>
              </a:rPr>
              <a:t>The Neuroscience of Language</a:t>
            </a:r>
            <a:endParaRPr lang="en-US" dirty="0"/>
          </a:p>
        </p:txBody>
      </p:sp>
      <p:sp>
        <p:nvSpPr>
          <p:cNvPr id="2" name="TextBox 1" descr="FIG. 1. Lateral views of the brains of a number of extant vertebrate species (the brains are not drawn to the same scale). While there is tremendous variation in both overall brain size (see Fig. 2) and the size of most brain divisions, most vertebrates possess brains that can be divided into the same number of divisions. aob, accessory olfactory bulb (cross-hatched); cb, cerebellum (stippled); ch, cerebral hemispheres (cross-hatched); m, medulla oblongata; ob, olfactory bulb (cross-hatched); ot, optic tectum (black); and p, pituitary gland. Modified from Braun and Northcutt (1999).">
            <a:extLst>
              <a:ext uri="{FF2B5EF4-FFF2-40B4-BE49-F238E27FC236}">
                <a16:creationId xmlns:a16="http://schemas.microsoft.com/office/drawing/2014/main" id="{F6447989-8882-2C0A-46CE-EA7480554D52}"/>
              </a:ext>
            </a:extLst>
          </p:cNvPr>
          <p:cNvSpPr txBox="1"/>
          <p:nvPr/>
        </p:nvSpPr>
        <p:spPr>
          <a:xfrm>
            <a:off x="9248121" y="1004434"/>
            <a:ext cx="2943879" cy="4431983"/>
          </a:xfrm>
          <a:prstGeom prst="rect">
            <a:avLst/>
          </a:prstGeom>
          <a:noFill/>
        </p:spPr>
        <p:txBody>
          <a:bodyPr wrap="square" rtlCol="0">
            <a:spAutoFit/>
          </a:bodyPr>
          <a:lstStyle/>
          <a:p>
            <a:r>
              <a:rPr lang="en-US" sz="2800" b="1" dirty="0"/>
              <a:t>Domain-Specific vs. Domain-General Systems</a:t>
            </a:r>
          </a:p>
          <a:p>
            <a:pPr marL="342900" indent="-342900">
              <a:buFont typeface="Arial" panose="020B0604020202020204" pitchFamily="34" charset="0"/>
              <a:buChar char="•"/>
            </a:pPr>
            <a:r>
              <a:rPr lang="en-US" sz="2200" dirty="0"/>
              <a:t>Language network, control network, and meaning network</a:t>
            </a:r>
          </a:p>
          <a:p>
            <a:pPr marL="342900" indent="-342900">
              <a:buFont typeface="Arial" panose="020B0604020202020204" pitchFamily="34" charset="0"/>
              <a:buChar char="•"/>
            </a:pPr>
            <a:r>
              <a:rPr lang="en-US" sz="2200" dirty="0"/>
              <a:t>Selective specialization meets flexible coordination</a:t>
            </a:r>
          </a:p>
          <a:p>
            <a:pPr marL="342900" indent="-342900">
              <a:buFont typeface="Arial" panose="020B0604020202020204" pitchFamily="34" charset="0"/>
              <a:buChar char="•"/>
            </a:pPr>
            <a:r>
              <a:rPr lang="en-US" sz="2200" dirty="0"/>
              <a:t>The brain balances focus with integration</a:t>
            </a:r>
          </a:p>
        </p:txBody>
      </p:sp>
      <p:pic>
        <p:nvPicPr>
          <p:cNvPr id="11266" name="Picture 2" descr="People thinking without speaking, part three">
            <a:extLst>
              <a:ext uri="{FF2B5EF4-FFF2-40B4-BE49-F238E27FC236}">
                <a16:creationId xmlns:a16="http://schemas.microsoft.com/office/drawing/2014/main" id="{F45687E7-8A6F-D382-3F44-B5F1E5A03F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117715"/>
            <a:ext cx="9208519" cy="39208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71449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0DC221-D65C-7EAA-CE4A-53380632D589}"/>
            </a:ext>
          </a:extLst>
        </p:cNvPr>
        <p:cNvGrpSpPr/>
        <p:nvPr/>
      </p:nvGrpSpPr>
      <p:grpSpPr>
        <a:xfrm>
          <a:off x="0" y="0"/>
          <a:ext cx="0" cy="0"/>
          <a:chOff x="0" y="0"/>
          <a:chExt cx="0" cy="0"/>
        </a:xfrm>
      </p:grpSpPr>
      <p:sp>
        <p:nvSpPr>
          <p:cNvPr id="4" name="Title 6">
            <a:extLst>
              <a:ext uri="{FF2B5EF4-FFF2-40B4-BE49-F238E27FC236}">
                <a16:creationId xmlns:a16="http://schemas.microsoft.com/office/drawing/2014/main" id="{4AD6B909-9D05-1AD4-1795-4EF6622C5B40}"/>
              </a:ext>
            </a:extLst>
          </p:cNvPr>
          <p:cNvSpPr txBox="1">
            <a:spLocks/>
          </p:cNvSpPr>
          <p:nvPr/>
        </p:nvSpPr>
        <p:spPr>
          <a:xfrm>
            <a:off x="0" y="0"/>
            <a:ext cx="11482251" cy="73516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i="0" kern="1200">
                <a:solidFill>
                  <a:srgbClr val="E84A27"/>
                </a:solidFill>
                <a:latin typeface="Georgia" panose="02040502050405020303" pitchFamily="18" charset="0"/>
                <a:ea typeface="+mj-ea"/>
                <a:cs typeface="+mj-cs"/>
              </a:defRPr>
            </a:lvl1pPr>
          </a:lstStyle>
          <a:p>
            <a:r>
              <a:rPr lang="en-US" dirty="0">
                <a:latin typeface="Calibri"/>
                <a:cs typeface="Calibri"/>
              </a:rPr>
              <a:t>The Neuroscience of Language</a:t>
            </a:r>
            <a:endParaRPr lang="en-US" dirty="0"/>
          </a:p>
        </p:txBody>
      </p:sp>
      <p:sp>
        <p:nvSpPr>
          <p:cNvPr id="2" name="TextBox 1" descr="FIG. 1. Lateral views of the brains of a number of extant vertebrate species (the brains are not drawn to the same scale). While there is tremendous variation in both overall brain size (see Fig. 2) and the size of most brain divisions, most vertebrates possess brains that can be divided into the same number of divisions. aob, accessory olfactory bulb (cross-hatched); cb, cerebellum (stippled); ch, cerebral hemispheres (cross-hatched); m, medulla oblongata; ob, olfactory bulb (cross-hatched); ot, optic tectum (black); and p, pituitary gland. Modified from Braun and Northcutt (1999).">
            <a:extLst>
              <a:ext uri="{FF2B5EF4-FFF2-40B4-BE49-F238E27FC236}">
                <a16:creationId xmlns:a16="http://schemas.microsoft.com/office/drawing/2014/main" id="{8ED9847F-4FB8-6F25-66E6-FA5E35E0BE74}"/>
              </a:ext>
            </a:extLst>
          </p:cNvPr>
          <p:cNvSpPr txBox="1"/>
          <p:nvPr/>
        </p:nvSpPr>
        <p:spPr>
          <a:xfrm>
            <a:off x="7845287" y="1457901"/>
            <a:ext cx="4061578" cy="4031873"/>
          </a:xfrm>
          <a:prstGeom prst="rect">
            <a:avLst/>
          </a:prstGeom>
          <a:noFill/>
        </p:spPr>
        <p:txBody>
          <a:bodyPr wrap="square" rtlCol="0">
            <a:spAutoFit/>
          </a:bodyPr>
          <a:lstStyle/>
          <a:p>
            <a:r>
              <a:rPr lang="en-US" sz="3200" b="1" dirty="0"/>
              <a:t>Comparative Vocal Learning and FOXP2</a:t>
            </a:r>
          </a:p>
          <a:p>
            <a:pPr marL="342900" indent="-342900">
              <a:buFont typeface="Arial" panose="020B0604020202020204" pitchFamily="34" charset="0"/>
              <a:buChar char="•"/>
            </a:pPr>
            <a:r>
              <a:rPr lang="en-US" sz="2400" dirty="0"/>
              <a:t>Other species imitate; few can truly learn to speak</a:t>
            </a:r>
          </a:p>
          <a:p>
            <a:pPr marL="342900" indent="-342900">
              <a:buFont typeface="Arial" panose="020B0604020202020204" pitchFamily="34" charset="0"/>
              <a:buChar char="•"/>
            </a:pPr>
            <a:r>
              <a:rPr lang="en-US" sz="2400" dirty="0"/>
              <a:t>Vocal learning links communication to motor learning</a:t>
            </a:r>
          </a:p>
          <a:p>
            <a:pPr marL="342900" indent="-342900">
              <a:buFont typeface="Arial" panose="020B0604020202020204" pitchFamily="34" charset="0"/>
              <a:buChar char="•"/>
            </a:pPr>
            <a:r>
              <a:rPr lang="en-US" sz="2400" dirty="0"/>
              <a:t>FOXP2 offers a genetic window—but not a “language gene”</a:t>
            </a:r>
          </a:p>
        </p:txBody>
      </p:sp>
      <p:pic>
        <p:nvPicPr>
          <p:cNvPr id="3074" name="Picture 2" descr="A forkhead-domain gene is mutated in a severe speech and language disorder  | Nature">
            <a:extLst>
              <a:ext uri="{FF2B5EF4-FFF2-40B4-BE49-F238E27FC236}">
                <a16:creationId xmlns:a16="http://schemas.microsoft.com/office/drawing/2014/main" id="{8F97DA1C-54FE-9F97-E699-CB728D36CC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183699"/>
            <a:ext cx="7620000" cy="4216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92958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13912C-E0A1-15B0-F2C5-AF3F932E14FB}"/>
            </a:ext>
          </a:extLst>
        </p:cNvPr>
        <p:cNvGrpSpPr/>
        <p:nvPr/>
      </p:nvGrpSpPr>
      <p:grpSpPr>
        <a:xfrm>
          <a:off x="0" y="0"/>
          <a:ext cx="0" cy="0"/>
          <a:chOff x="0" y="0"/>
          <a:chExt cx="0" cy="0"/>
        </a:xfrm>
      </p:grpSpPr>
      <p:pic>
        <p:nvPicPr>
          <p:cNvPr id="12300" name="Picture 12" descr="Electroencephalogram (EEG): What It Is, Procedure &amp; Results">
            <a:extLst>
              <a:ext uri="{FF2B5EF4-FFF2-40B4-BE49-F238E27FC236}">
                <a16:creationId xmlns:a16="http://schemas.microsoft.com/office/drawing/2014/main" id="{B973D3EC-A866-4B99-A770-0BC8E25FF9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31633" y="259349"/>
            <a:ext cx="6360367" cy="6598651"/>
          </a:xfrm>
          <a:prstGeom prst="rect">
            <a:avLst/>
          </a:prstGeom>
          <a:noFill/>
          <a:extLst>
            <a:ext uri="{909E8E84-426E-40DD-AFC4-6F175D3DCCD1}">
              <a14:hiddenFill xmlns:a14="http://schemas.microsoft.com/office/drawing/2010/main">
                <a:solidFill>
                  <a:srgbClr val="FFFFFF"/>
                </a:solidFill>
              </a14:hiddenFill>
            </a:ext>
          </a:extLst>
        </p:spPr>
      </p:pic>
      <p:sp>
        <p:nvSpPr>
          <p:cNvPr id="4" name="Title 6">
            <a:extLst>
              <a:ext uri="{FF2B5EF4-FFF2-40B4-BE49-F238E27FC236}">
                <a16:creationId xmlns:a16="http://schemas.microsoft.com/office/drawing/2014/main" id="{2EF6D890-9101-F844-79E0-54A887B84C97}"/>
              </a:ext>
            </a:extLst>
          </p:cNvPr>
          <p:cNvSpPr txBox="1">
            <a:spLocks/>
          </p:cNvSpPr>
          <p:nvPr/>
        </p:nvSpPr>
        <p:spPr>
          <a:xfrm>
            <a:off x="0" y="0"/>
            <a:ext cx="11482251" cy="73516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i="0" kern="1200">
                <a:solidFill>
                  <a:srgbClr val="E84A27"/>
                </a:solidFill>
                <a:latin typeface="Georgia" panose="02040502050405020303" pitchFamily="18" charset="0"/>
                <a:ea typeface="+mj-ea"/>
                <a:cs typeface="+mj-cs"/>
              </a:defRPr>
            </a:lvl1pPr>
          </a:lstStyle>
          <a:p>
            <a:r>
              <a:rPr lang="en-US" dirty="0">
                <a:latin typeface="Calibri"/>
                <a:cs typeface="Calibri"/>
              </a:rPr>
              <a:t>The Neuroscience of Language</a:t>
            </a:r>
            <a:endParaRPr lang="en-US" dirty="0"/>
          </a:p>
        </p:txBody>
      </p:sp>
      <p:sp>
        <p:nvSpPr>
          <p:cNvPr id="2" name="TextBox 1" descr="FIG. 1. Lateral views of the brains of a number of extant vertebrate species (the brains are not drawn to the same scale). While there is tremendous variation in both overall brain size (see Fig. 2) and the size of most brain divisions, most vertebrates possess brains that can be divided into the same number of divisions. aob, accessory olfactory bulb (cross-hatched); cb, cerebellum (stippled); ch, cerebral hemispheres (cross-hatched); m, medulla oblongata; ob, olfactory bulb (cross-hatched); ot, optic tectum (black); and p, pituitary gland. Modified from Braun and Northcutt (1999).">
            <a:extLst>
              <a:ext uri="{FF2B5EF4-FFF2-40B4-BE49-F238E27FC236}">
                <a16:creationId xmlns:a16="http://schemas.microsoft.com/office/drawing/2014/main" id="{1EE9E0E4-0E6F-936D-A692-888D4B9D8CEE}"/>
              </a:ext>
            </a:extLst>
          </p:cNvPr>
          <p:cNvSpPr txBox="1"/>
          <p:nvPr/>
        </p:nvSpPr>
        <p:spPr>
          <a:xfrm>
            <a:off x="417940" y="1228368"/>
            <a:ext cx="4172721" cy="3662541"/>
          </a:xfrm>
          <a:prstGeom prst="rect">
            <a:avLst/>
          </a:prstGeom>
          <a:noFill/>
        </p:spPr>
        <p:txBody>
          <a:bodyPr wrap="square" rtlCol="0">
            <a:spAutoFit/>
          </a:bodyPr>
          <a:lstStyle/>
          <a:p>
            <a:r>
              <a:rPr lang="en-US" sz="3200" b="1" dirty="0"/>
              <a:t>Methods: EEG and ERP Basics</a:t>
            </a:r>
          </a:p>
          <a:p>
            <a:pPr marL="342900" indent="-342900">
              <a:buFont typeface="Arial" panose="020B0604020202020204" pitchFamily="34" charset="0"/>
              <a:buChar char="•"/>
            </a:pPr>
            <a:r>
              <a:rPr lang="en-US" sz="2400" dirty="0"/>
              <a:t>Measuring the brain in time, not space</a:t>
            </a:r>
          </a:p>
          <a:p>
            <a:pPr marL="342900" indent="-342900">
              <a:buFont typeface="Arial" panose="020B0604020202020204" pitchFamily="34" charset="0"/>
              <a:buChar char="•"/>
            </a:pPr>
            <a:r>
              <a:rPr lang="en-US" sz="2400" dirty="0"/>
              <a:t>ERPs track processing millisecond by millisecond</a:t>
            </a:r>
          </a:p>
          <a:p>
            <a:pPr marL="342900" indent="-342900">
              <a:buFont typeface="Arial" panose="020B0604020202020204" pitchFamily="34" charset="0"/>
              <a:buChar char="•"/>
            </a:pPr>
            <a:r>
              <a:rPr lang="en-US" sz="2400" dirty="0"/>
              <a:t>Revealing how comprehension unfolds in real time</a:t>
            </a:r>
          </a:p>
        </p:txBody>
      </p:sp>
      <p:pic>
        <p:nvPicPr>
          <p:cNvPr id="12296" name="Picture 8">
            <a:extLst>
              <a:ext uri="{FF2B5EF4-FFF2-40B4-BE49-F238E27FC236}">
                <a16:creationId xmlns:a16="http://schemas.microsoft.com/office/drawing/2014/main" id="{C1E07EFA-A2D4-7C44-372F-EF4FF35AB5C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40117" y="4386875"/>
            <a:ext cx="3060977" cy="2485514"/>
          </a:xfrm>
          <a:prstGeom prst="rect">
            <a:avLst/>
          </a:prstGeom>
          <a:solidFill>
            <a:schemeClr val="bg1"/>
          </a:solidFill>
        </p:spPr>
      </p:pic>
      <p:sp>
        <p:nvSpPr>
          <p:cNvPr id="3" name="TextBox 2">
            <a:extLst>
              <a:ext uri="{FF2B5EF4-FFF2-40B4-BE49-F238E27FC236}">
                <a16:creationId xmlns:a16="http://schemas.microsoft.com/office/drawing/2014/main" id="{6EB4E8AF-35BB-9FDC-8A8C-2C20D87173A0}"/>
              </a:ext>
            </a:extLst>
          </p:cNvPr>
          <p:cNvSpPr txBox="1"/>
          <p:nvPr/>
        </p:nvSpPr>
        <p:spPr>
          <a:xfrm>
            <a:off x="5831633" y="5629632"/>
            <a:ext cx="1145056" cy="1200329"/>
          </a:xfrm>
          <a:prstGeom prst="rect">
            <a:avLst/>
          </a:prstGeom>
          <a:solidFill>
            <a:schemeClr val="bg1"/>
          </a:solidFill>
        </p:spPr>
        <p:txBody>
          <a:bodyPr wrap="square" rtlCol="0">
            <a:spAutoFit/>
          </a:bodyPr>
          <a:lstStyle/>
          <a:p>
            <a:endParaRPr lang="en-US" dirty="0"/>
          </a:p>
          <a:p>
            <a:endParaRPr lang="en-US" dirty="0"/>
          </a:p>
          <a:p>
            <a:endParaRPr lang="en-US" dirty="0"/>
          </a:p>
          <a:p>
            <a:endParaRPr lang="en-US" dirty="0"/>
          </a:p>
        </p:txBody>
      </p:sp>
    </p:spTree>
    <p:extLst>
      <p:ext uri="{BB962C8B-B14F-4D97-AF65-F5344CB8AC3E}">
        <p14:creationId xmlns:p14="http://schemas.microsoft.com/office/powerpoint/2010/main" val="10265223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C9EDA2-FFF7-3179-81C2-E09886B53BD1}"/>
            </a:ext>
          </a:extLst>
        </p:cNvPr>
        <p:cNvGrpSpPr/>
        <p:nvPr/>
      </p:nvGrpSpPr>
      <p:grpSpPr>
        <a:xfrm>
          <a:off x="0" y="0"/>
          <a:ext cx="0" cy="0"/>
          <a:chOff x="0" y="0"/>
          <a:chExt cx="0" cy="0"/>
        </a:xfrm>
      </p:grpSpPr>
      <p:sp>
        <p:nvSpPr>
          <p:cNvPr id="4" name="Title 6">
            <a:extLst>
              <a:ext uri="{FF2B5EF4-FFF2-40B4-BE49-F238E27FC236}">
                <a16:creationId xmlns:a16="http://schemas.microsoft.com/office/drawing/2014/main" id="{2110F7D9-E8D6-53E9-2164-A37AFD4D0263}"/>
              </a:ext>
            </a:extLst>
          </p:cNvPr>
          <p:cNvSpPr txBox="1">
            <a:spLocks/>
          </p:cNvSpPr>
          <p:nvPr/>
        </p:nvSpPr>
        <p:spPr>
          <a:xfrm>
            <a:off x="0" y="0"/>
            <a:ext cx="11482251" cy="73516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i="0" kern="1200">
                <a:solidFill>
                  <a:srgbClr val="E84A27"/>
                </a:solidFill>
                <a:latin typeface="Georgia" panose="02040502050405020303" pitchFamily="18" charset="0"/>
                <a:ea typeface="+mj-ea"/>
                <a:cs typeface="+mj-cs"/>
              </a:defRPr>
            </a:lvl1pPr>
          </a:lstStyle>
          <a:p>
            <a:r>
              <a:rPr lang="en-US" dirty="0">
                <a:latin typeface="Calibri"/>
                <a:cs typeface="Calibri"/>
              </a:rPr>
              <a:t>The Neuroscience of Language</a:t>
            </a:r>
            <a:endParaRPr lang="en-US" dirty="0"/>
          </a:p>
        </p:txBody>
      </p:sp>
      <p:sp>
        <p:nvSpPr>
          <p:cNvPr id="2" name="TextBox 1" descr="FIG. 1. Lateral views of the brains of a number of extant vertebrate species (the brains are not drawn to the same scale). While there is tremendous variation in both overall brain size (see Fig. 2) and the size of most brain divisions, most vertebrates possess brains that can be divided into the same number of divisions. aob, accessory olfactory bulb (cross-hatched); cb, cerebellum (stippled); ch, cerebral hemispheres (cross-hatched); m, medulla oblongata; ob, olfactory bulb (cross-hatched); ot, optic tectum (black); and p, pituitary gland. Modified from Braun and Northcutt (1999).">
            <a:extLst>
              <a:ext uri="{FF2B5EF4-FFF2-40B4-BE49-F238E27FC236}">
                <a16:creationId xmlns:a16="http://schemas.microsoft.com/office/drawing/2014/main" id="{CBBB79AD-CA4A-A07C-E1B4-B7EE1825B6EB}"/>
              </a:ext>
            </a:extLst>
          </p:cNvPr>
          <p:cNvSpPr txBox="1"/>
          <p:nvPr/>
        </p:nvSpPr>
        <p:spPr>
          <a:xfrm>
            <a:off x="264487" y="735162"/>
            <a:ext cx="5831513" cy="2185214"/>
          </a:xfrm>
          <a:prstGeom prst="rect">
            <a:avLst/>
          </a:prstGeom>
          <a:noFill/>
        </p:spPr>
        <p:txBody>
          <a:bodyPr wrap="square" rtlCol="0">
            <a:spAutoFit/>
          </a:bodyPr>
          <a:lstStyle/>
          <a:p>
            <a:r>
              <a:rPr lang="en-US" sz="3200" b="1" dirty="0"/>
              <a:t>The N400: Meaning, Memory, and Prediction</a:t>
            </a:r>
          </a:p>
          <a:p>
            <a:pPr marL="342900" indent="-342900">
              <a:buFont typeface="Arial" panose="020B0604020202020204" pitchFamily="34" charset="0"/>
              <a:buChar char="•"/>
            </a:pPr>
            <a:r>
              <a:rPr lang="en-US" sz="2400" dirty="0"/>
              <a:t>A window into comprehension in real time</a:t>
            </a:r>
          </a:p>
          <a:p>
            <a:pPr marL="342900" indent="-342900">
              <a:buFont typeface="Arial" panose="020B0604020202020204" pitchFamily="34" charset="0"/>
              <a:buChar char="•"/>
            </a:pPr>
            <a:r>
              <a:rPr lang="en-US" sz="2400" dirty="0"/>
              <a:t>Prediction and meaning draw on memory</a:t>
            </a:r>
          </a:p>
          <a:p>
            <a:pPr marL="342900" indent="-342900">
              <a:buFont typeface="Arial" panose="020B0604020202020204" pitchFamily="34" charset="0"/>
              <a:buChar char="•"/>
            </a:pPr>
            <a:r>
              <a:rPr lang="en-US" sz="2400" dirty="0"/>
              <a:t>The brain prepares before words arrive</a:t>
            </a:r>
          </a:p>
        </p:txBody>
      </p:sp>
      <p:pic>
        <p:nvPicPr>
          <p:cNvPr id="3" name="Picture 2">
            <a:extLst>
              <a:ext uri="{FF2B5EF4-FFF2-40B4-BE49-F238E27FC236}">
                <a16:creationId xmlns:a16="http://schemas.microsoft.com/office/drawing/2014/main" id="{2B0C444D-97CB-064F-2356-8B6356E2981B}"/>
              </a:ext>
            </a:extLst>
          </p:cNvPr>
          <p:cNvPicPr>
            <a:picLocks noChangeAspect="1"/>
          </p:cNvPicPr>
          <p:nvPr/>
        </p:nvPicPr>
        <p:blipFill>
          <a:blip r:embed="rId3"/>
          <a:srcRect l="6569" t="1744" r="6220" b="79193"/>
          <a:stretch>
            <a:fillRect/>
          </a:stretch>
        </p:blipFill>
        <p:spPr>
          <a:xfrm>
            <a:off x="0" y="2920376"/>
            <a:ext cx="7025952" cy="2346115"/>
          </a:xfrm>
          <a:prstGeom prst="rect">
            <a:avLst/>
          </a:prstGeom>
        </p:spPr>
      </p:pic>
      <p:pic>
        <p:nvPicPr>
          <p:cNvPr id="5" name="Picture 4">
            <a:extLst>
              <a:ext uri="{FF2B5EF4-FFF2-40B4-BE49-F238E27FC236}">
                <a16:creationId xmlns:a16="http://schemas.microsoft.com/office/drawing/2014/main" id="{C5E263A5-AD20-996D-0D9C-B9122F010CD2}"/>
              </a:ext>
            </a:extLst>
          </p:cNvPr>
          <p:cNvPicPr>
            <a:picLocks noChangeAspect="1"/>
          </p:cNvPicPr>
          <p:nvPr/>
        </p:nvPicPr>
        <p:blipFill>
          <a:blip r:embed="rId3"/>
          <a:srcRect l="6328" t="21497" r="5542" b="2857"/>
          <a:stretch>
            <a:fillRect/>
          </a:stretch>
        </p:blipFill>
        <p:spPr>
          <a:xfrm>
            <a:off x="7025952" y="0"/>
            <a:ext cx="5166048" cy="6774346"/>
          </a:xfrm>
          <a:prstGeom prst="rect">
            <a:avLst/>
          </a:prstGeom>
        </p:spPr>
      </p:pic>
    </p:spTree>
    <p:extLst>
      <p:ext uri="{BB962C8B-B14F-4D97-AF65-F5344CB8AC3E}">
        <p14:creationId xmlns:p14="http://schemas.microsoft.com/office/powerpoint/2010/main" val="36322460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9EF021-0240-730C-AD19-959E4E606080}"/>
            </a:ext>
          </a:extLst>
        </p:cNvPr>
        <p:cNvGrpSpPr/>
        <p:nvPr/>
      </p:nvGrpSpPr>
      <p:grpSpPr>
        <a:xfrm>
          <a:off x="0" y="0"/>
          <a:ext cx="0" cy="0"/>
          <a:chOff x="0" y="0"/>
          <a:chExt cx="0" cy="0"/>
        </a:xfrm>
      </p:grpSpPr>
      <p:sp>
        <p:nvSpPr>
          <p:cNvPr id="4" name="Title 6">
            <a:extLst>
              <a:ext uri="{FF2B5EF4-FFF2-40B4-BE49-F238E27FC236}">
                <a16:creationId xmlns:a16="http://schemas.microsoft.com/office/drawing/2014/main" id="{1F271425-8EAD-0124-7CE4-4DAB1FA22827}"/>
              </a:ext>
            </a:extLst>
          </p:cNvPr>
          <p:cNvSpPr txBox="1">
            <a:spLocks/>
          </p:cNvSpPr>
          <p:nvPr/>
        </p:nvSpPr>
        <p:spPr>
          <a:xfrm>
            <a:off x="0" y="0"/>
            <a:ext cx="11482251" cy="73516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i="0" kern="1200">
                <a:solidFill>
                  <a:srgbClr val="E84A27"/>
                </a:solidFill>
                <a:latin typeface="Georgia" panose="02040502050405020303" pitchFamily="18" charset="0"/>
                <a:ea typeface="+mj-ea"/>
                <a:cs typeface="+mj-cs"/>
              </a:defRPr>
            </a:lvl1pPr>
          </a:lstStyle>
          <a:p>
            <a:r>
              <a:rPr lang="en-US" dirty="0">
                <a:latin typeface="Calibri"/>
                <a:cs typeface="Calibri"/>
              </a:rPr>
              <a:t>The Neuroscience of Language</a:t>
            </a:r>
            <a:endParaRPr lang="en-US" dirty="0"/>
          </a:p>
        </p:txBody>
      </p:sp>
      <p:sp>
        <p:nvSpPr>
          <p:cNvPr id="2" name="TextBox 1" descr="FIG. 1. Lateral views of the brains of a number of extant vertebrate species (the brains are not drawn to the same scale). While there is tremendous variation in both overall brain size (see Fig. 2) and the size of most brain divisions, most vertebrates possess brains that can be divided into the same number of divisions. aob, accessory olfactory bulb (cross-hatched); cb, cerebellum (stippled); ch, cerebral hemispheres (cross-hatched); m, medulla oblongata; ob, olfactory bulb (cross-hatched); ot, optic tectum (black); and p, pituitary gland. Modified from Braun and Northcutt (1999).">
            <a:extLst>
              <a:ext uri="{FF2B5EF4-FFF2-40B4-BE49-F238E27FC236}">
                <a16:creationId xmlns:a16="http://schemas.microsoft.com/office/drawing/2014/main" id="{7F384CD0-0B9B-087C-B817-4E51A2BF6B15}"/>
              </a:ext>
            </a:extLst>
          </p:cNvPr>
          <p:cNvSpPr txBox="1"/>
          <p:nvPr/>
        </p:nvSpPr>
        <p:spPr>
          <a:xfrm>
            <a:off x="6596743" y="2058793"/>
            <a:ext cx="5323185" cy="2185214"/>
          </a:xfrm>
          <a:prstGeom prst="rect">
            <a:avLst/>
          </a:prstGeom>
          <a:noFill/>
        </p:spPr>
        <p:txBody>
          <a:bodyPr wrap="square" rtlCol="0">
            <a:spAutoFit/>
          </a:bodyPr>
          <a:lstStyle/>
          <a:p>
            <a:r>
              <a:rPr lang="en-US" sz="3200" b="1" dirty="0"/>
              <a:t>The P600: Reanalysis and Adaptation</a:t>
            </a:r>
          </a:p>
          <a:p>
            <a:pPr marL="342900" indent="-342900">
              <a:buFont typeface="Arial" panose="020B0604020202020204" pitchFamily="34" charset="0"/>
              <a:buChar char="•"/>
            </a:pPr>
            <a:r>
              <a:rPr lang="en-US" sz="2400" dirty="0"/>
              <a:t>A signal of surprise and repair</a:t>
            </a:r>
          </a:p>
          <a:p>
            <a:pPr marL="342900" indent="-342900">
              <a:buFont typeface="Arial" panose="020B0604020202020204" pitchFamily="34" charset="0"/>
              <a:buChar char="•"/>
            </a:pPr>
            <a:r>
              <a:rPr lang="en-US" sz="2400" dirty="0"/>
              <a:t>Syntax, semantics, or conflict?</a:t>
            </a:r>
          </a:p>
          <a:p>
            <a:pPr marL="342900" indent="-342900">
              <a:buFont typeface="Arial" panose="020B0604020202020204" pitchFamily="34" charset="0"/>
              <a:buChar char="•"/>
            </a:pPr>
            <a:r>
              <a:rPr lang="en-US" sz="2400" dirty="0"/>
              <a:t>The brain’s model-updating response</a:t>
            </a:r>
          </a:p>
        </p:txBody>
      </p:sp>
      <p:pic>
        <p:nvPicPr>
          <p:cNvPr id="13314" name="Picture 2" descr="Cognitive Neuroscience of Langua">
            <a:extLst>
              <a:ext uri="{FF2B5EF4-FFF2-40B4-BE49-F238E27FC236}">
                <a16:creationId xmlns:a16="http://schemas.microsoft.com/office/drawing/2014/main" id="{A38CD387-4F0C-8FD6-F40B-1785DF98D3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9748" y="940434"/>
            <a:ext cx="5371069" cy="47045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93242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7FCE83-687A-6918-AF6B-64F68832592B}"/>
            </a:ext>
          </a:extLst>
        </p:cNvPr>
        <p:cNvGrpSpPr/>
        <p:nvPr/>
      </p:nvGrpSpPr>
      <p:grpSpPr>
        <a:xfrm>
          <a:off x="0" y="0"/>
          <a:ext cx="0" cy="0"/>
          <a:chOff x="0" y="0"/>
          <a:chExt cx="0" cy="0"/>
        </a:xfrm>
      </p:grpSpPr>
      <p:sp>
        <p:nvSpPr>
          <p:cNvPr id="4" name="Title 6">
            <a:extLst>
              <a:ext uri="{FF2B5EF4-FFF2-40B4-BE49-F238E27FC236}">
                <a16:creationId xmlns:a16="http://schemas.microsoft.com/office/drawing/2014/main" id="{DEF0FDE1-24AD-013A-0399-B63F8CE725EA}"/>
              </a:ext>
            </a:extLst>
          </p:cNvPr>
          <p:cNvSpPr txBox="1">
            <a:spLocks/>
          </p:cNvSpPr>
          <p:nvPr/>
        </p:nvSpPr>
        <p:spPr>
          <a:xfrm>
            <a:off x="0" y="0"/>
            <a:ext cx="11482251" cy="73516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i="0" kern="1200">
                <a:solidFill>
                  <a:srgbClr val="E84A27"/>
                </a:solidFill>
                <a:latin typeface="Georgia" panose="02040502050405020303" pitchFamily="18" charset="0"/>
                <a:ea typeface="+mj-ea"/>
                <a:cs typeface="+mj-cs"/>
              </a:defRPr>
            </a:lvl1pPr>
          </a:lstStyle>
          <a:p>
            <a:r>
              <a:rPr lang="en-US" dirty="0">
                <a:latin typeface="Calibri"/>
                <a:cs typeface="Calibri"/>
              </a:rPr>
              <a:t>The Neuroscience of Language</a:t>
            </a:r>
            <a:endParaRPr lang="en-US" dirty="0"/>
          </a:p>
        </p:txBody>
      </p:sp>
      <p:sp>
        <p:nvSpPr>
          <p:cNvPr id="2" name="TextBox 1" descr="FIG. 1. Lateral views of the brains of a number of extant vertebrate species (the brains are not drawn to the same scale). While there is tremendous variation in both overall brain size (see Fig. 2) and the size of most brain divisions, most vertebrates possess brains that can be divided into the same number of divisions. aob, accessory olfactory bulb (cross-hatched); cb, cerebellum (stippled); ch, cerebral hemispheres (cross-hatched); m, medulla oblongata; ob, olfactory bulb (cross-hatched); ot, optic tectum (black); and p, pituitary gland. Modified from Braun and Northcutt (1999).">
            <a:extLst>
              <a:ext uri="{FF2B5EF4-FFF2-40B4-BE49-F238E27FC236}">
                <a16:creationId xmlns:a16="http://schemas.microsoft.com/office/drawing/2014/main" id="{85D38CAD-8409-3060-A047-E30243F5ECAF}"/>
              </a:ext>
            </a:extLst>
          </p:cNvPr>
          <p:cNvSpPr txBox="1"/>
          <p:nvPr/>
        </p:nvSpPr>
        <p:spPr>
          <a:xfrm>
            <a:off x="634482" y="1247030"/>
            <a:ext cx="3648270" cy="3785652"/>
          </a:xfrm>
          <a:prstGeom prst="rect">
            <a:avLst/>
          </a:prstGeom>
          <a:noFill/>
        </p:spPr>
        <p:txBody>
          <a:bodyPr wrap="square" rtlCol="0">
            <a:spAutoFit/>
          </a:bodyPr>
          <a:lstStyle/>
          <a:p>
            <a:r>
              <a:rPr lang="en-US" sz="3200" b="1" dirty="0"/>
              <a:t>Integrating the Signals: Prediction and Reanalysis</a:t>
            </a:r>
          </a:p>
          <a:p>
            <a:pPr marL="342900" indent="-342900">
              <a:buFont typeface="Arial" panose="020B0604020202020204" pitchFamily="34" charset="0"/>
              <a:buChar char="•"/>
            </a:pPr>
            <a:r>
              <a:rPr lang="en-US" sz="2400" dirty="0"/>
              <a:t>Comprehension is continuous, not discrete</a:t>
            </a:r>
          </a:p>
          <a:p>
            <a:pPr marL="342900" indent="-342900">
              <a:buFont typeface="Arial" panose="020B0604020202020204" pitchFamily="34" charset="0"/>
              <a:buChar char="•"/>
            </a:pPr>
            <a:r>
              <a:rPr lang="en-US" sz="2400" dirty="0"/>
              <a:t>The brain anticipates, evaluates, and revises</a:t>
            </a:r>
          </a:p>
          <a:p>
            <a:pPr marL="342900" indent="-342900">
              <a:buFont typeface="Arial" panose="020B0604020202020204" pitchFamily="34" charset="0"/>
              <a:buChar char="•"/>
            </a:pPr>
            <a:r>
              <a:rPr lang="en-US" sz="2400" dirty="0"/>
              <a:t>Prediction and repair form one adaptive loop</a:t>
            </a:r>
          </a:p>
        </p:txBody>
      </p:sp>
      <p:graphicFrame>
        <p:nvGraphicFramePr>
          <p:cNvPr id="3" name="Diagram 2">
            <a:extLst>
              <a:ext uri="{FF2B5EF4-FFF2-40B4-BE49-F238E27FC236}">
                <a16:creationId xmlns:a16="http://schemas.microsoft.com/office/drawing/2014/main" id="{9C0B1CC7-AD25-F4A9-63A7-17184DF48C43}"/>
              </a:ext>
            </a:extLst>
          </p:cNvPr>
          <p:cNvGraphicFramePr/>
          <p:nvPr>
            <p:extLst>
              <p:ext uri="{D42A27DB-BD31-4B8C-83A1-F6EECF244321}">
                <p14:modId xmlns:p14="http://schemas.microsoft.com/office/powerpoint/2010/main" val="1918233284"/>
              </p:ext>
            </p:extLst>
          </p:nvPr>
        </p:nvGraphicFramePr>
        <p:xfrm>
          <a:off x="4282752" y="961054"/>
          <a:ext cx="7295502" cy="480405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1983575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299D67-1314-FD9B-5DF3-59748544C9E8}"/>
            </a:ext>
          </a:extLst>
        </p:cNvPr>
        <p:cNvGrpSpPr/>
        <p:nvPr/>
      </p:nvGrpSpPr>
      <p:grpSpPr>
        <a:xfrm>
          <a:off x="0" y="0"/>
          <a:ext cx="0" cy="0"/>
          <a:chOff x="0" y="0"/>
          <a:chExt cx="0" cy="0"/>
        </a:xfrm>
      </p:grpSpPr>
      <p:sp>
        <p:nvSpPr>
          <p:cNvPr id="4" name="Title 6">
            <a:extLst>
              <a:ext uri="{FF2B5EF4-FFF2-40B4-BE49-F238E27FC236}">
                <a16:creationId xmlns:a16="http://schemas.microsoft.com/office/drawing/2014/main" id="{EDA3A6DC-B97D-840A-5B02-39FD96203C9B}"/>
              </a:ext>
            </a:extLst>
          </p:cNvPr>
          <p:cNvSpPr txBox="1">
            <a:spLocks/>
          </p:cNvSpPr>
          <p:nvPr/>
        </p:nvSpPr>
        <p:spPr>
          <a:xfrm>
            <a:off x="0" y="0"/>
            <a:ext cx="11482251" cy="73516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i="0" kern="1200">
                <a:solidFill>
                  <a:srgbClr val="E84A27"/>
                </a:solidFill>
                <a:latin typeface="Georgia" panose="02040502050405020303" pitchFamily="18" charset="0"/>
                <a:ea typeface="+mj-ea"/>
                <a:cs typeface="+mj-cs"/>
              </a:defRPr>
            </a:lvl1pPr>
          </a:lstStyle>
          <a:p>
            <a:r>
              <a:rPr lang="en-US" dirty="0">
                <a:latin typeface="Calibri"/>
                <a:cs typeface="Calibri"/>
              </a:rPr>
              <a:t>The Neuroscience of Language</a:t>
            </a:r>
            <a:endParaRPr lang="en-US" dirty="0"/>
          </a:p>
        </p:txBody>
      </p:sp>
      <p:sp>
        <p:nvSpPr>
          <p:cNvPr id="2" name="TextBox 1" descr="FIG. 1. Lateral views of the brains of a number of extant vertebrate species (the brains are not drawn to the same scale). While there is tremendous variation in both overall brain size (see Fig. 2) and the size of most brain divisions, most vertebrates possess brains that can be divided into the same number of divisions. aob, accessory olfactory bulb (cross-hatched); cb, cerebellum (stippled); ch, cerebral hemispheres (cross-hatched); m, medulla oblongata; ob, olfactory bulb (cross-hatched); ot, optic tectum (black); and p, pituitary gland. Modified from Braun and Northcutt (1999).">
            <a:extLst>
              <a:ext uri="{FF2B5EF4-FFF2-40B4-BE49-F238E27FC236}">
                <a16:creationId xmlns:a16="http://schemas.microsoft.com/office/drawing/2014/main" id="{EAC0F7DE-8FCA-063A-1C80-F8B13922589F}"/>
              </a:ext>
            </a:extLst>
          </p:cNvPr>
          <p:cNvSpPr txBox="1"/>
          <p:nvPr/>
        </p:nvSpPr>
        <p:spPr>
          <a:xfrm>
            <a:off x="1192307" y="4252480"/>
            <a:ext cx="8310282" cy="1692771"/>
          </a:xfrm>
          <a:prstGeom prst="rect">
            <a:avLst/>
          </a:prstGeom>
          <a:noFill/>
        </p:spPr>
        <p:txBody>
          <a:bodyPr wrap="square" rtlCol="0">
            <a:spAutoFit/>
          </a:bodyPr>
          <a:lstStyle/>
          <a:p>
            <a:r>
              <a:rPr lang="en-US" sz="3200" b="1" dirty="0"/>
              <a:t>Bilingualism and the Language Brain</a:t>
            </a:r>
          </a:p>
          <a:p>
            <a:pPr marL="342900" indent="-342900">
              <a:buFont typeface="Arial" panose="020B0604020202020204" pitchFamily="34" charset="0"/>
              <a:buChar char="•"/>
            </a:pPr>
            <a:r>
              <a:rPr lang="en-US" sz="2400" dirty="0"/>
              <a:t>Two languages, one network</a:t>
            </a:r>
          </a:p>
          <a:p>
            <a:pPr marL="342900" indent="-342900">
              <a:buFont typeface="Arial" panose="020B0604020202020204" pitchFamily="34" charset="0"/>
              <a:buChar char="•"/>
            </a:pPr>
            <a:r>
              <a:rPr lang="en-US" sz="2400" dirty="0"/>
              <a:t>Shared circuits with dynamic control</a:t>
            </a:r>
          </a:p>
          <a:p>
            <a:pPr marL="342900" indent="-342900">
              <a:buFont typeface="Arial" panose="020B0604020202020204" pitchFamily="34" charset="0"/>
              <a:buChar char="•"/>
            </a:pPr>
            <a:r>
              <a:rPr lang="en-US" sz="2400" dirty="0"/>
              <a:t>Flexibility without duplication</a:t>
            </a:r>
          </a:p>
        </p:txBody>
      </p:sp>
      <p:pic>
        <p:nvPicPr>
          <p:cNvPr id="3" name="Picture 2" descr="People thinking without speaking, part three">
            <a:extLst>
              <a:ext uri="{FF2B5EF4-FFF2-40B4-BE49-F238E27FC236}">
                <a16:creationId xmlns:a16="http://schemas.microsoft.com/office/drawing/2014/main" id="{4138CA4F-7355-94C2-F7D5-40DCA0CE73C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27904"/>
          <a:stretch>
            <a:fillRect/>
          </a:stretch>
        </p:blipFill>
        <p:spPr bwMode="auto">
          <a:xfrm>
            <a:off x="0" y="912748"/>
            <a:ext cx="10879601" cy="33397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5401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13F075-C1DF-AC88-0DD8-A89B4781699C}"/>
            </a:ext>
          </a:extLst>
        </p:cNvPr>
        <p:cNvGrpSpPr/>
        <p:nvPr/>
      </p:nvGrpSpPr>
      <p:grpSpPr>
        <a:xfrm>
          <a:off x="0" y="0"/>
          <a:ext cx="0" cy="0"/>
          <a:chOff x="0" y="0"/>
          <a:chExt cx="0" cy="0"/>
        </a:xfrm>
      </p:grpSpPr>
      <p:sp>
        <p:nvSpPr>
          <p:cNvPr id="4" name="Title 6">
            <a:extLst>
              <a:ext uri="{FF2B5EF4-FFF2-40B4-BE49-F238E27FC236}">
                <a16:creationId xmlns:a16="http://schemas.microsoft.com/office/drawing/2014/main" id="{0BAA788D-E262-7949-69A7-856E6391ECEF}"/>
              </a:ext>
            </a:extLst>
          </p:cNvPr>
          <p:cNvSpPr txBox="1">
            <a:spLocks/>
          </p:cNvSpPr>
          <p:nvPr/>
        </p:nvSpPr>
        <p:spPr>
          <a:xfrm>
            <a:off x="0" y="0"/>
            <a:ext cx="11482251" cy="73516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i="0" kern="1200">
                <a:solidFill>
                  <a:srgbClr val="E84A27"/>
                </a:solidFill>
                <a:latin typeface="Georgia" panose="02040502050405020303" pitchFamily="18" charset="0"/>
                <a:ea typeface="+mj-ea"/>
                <a:cs typeface="+mj-cs"/>
              </a:defRPr>
            </a:lvl1pPr>
          </a:lstStyle>
          <a:p>
            <a:r>
              <a:rPr lang="en-US" dirty="0">
                <a:latin typeface="Calibri"/>
                <a:cs typeface="Calibri"/>
              </a:rPr>
              <a:t>Reading Check 11-3</a:t>
            </a:r>
            <a:endParaRPr lang="en-US" dirty="0"/>
          </a:p>
        </p:txBody>
      </p:sp>
      <p:sp>
        <p:nvSpPr>
          <p:cNvPr id="6" name="TextBox 5">
            <a:extLst>
              <a:ext uri="{FF2B5EF4-FFF2-40B4-BE49-F238E27FC236}">
                <a16:creationId xmlns:a16="http://schemas.microsoft.com/office/drawing/2014/main" id="{0DD3FEC5-40B7-76F4-82CF-0FE91306DF19}"/>
              </a:ext>
            </a:extLst>
          </p:cNvPr>
          <p:cNvSpPr txBox="1"/>
          <p:nvPr/>
        </p:nvSpPr>
        <p:spPr>
          <a:xfrm>
            <a:off x="2133600" y="2108289"/>
            <a:ext cx="2945486" cy="584775"/>
          </a:xfrm>
          <a:prstGeom prst="rect">
            <a:avLst/>
          </a:prstGeom>
          <a:noFill/>
        </p:spPr>
        <p:txBody>
          <a:bodyPr wrap="none" rtlCol="0">
            <a:spAutoFit/>
          </a:bodyPr>
          <a:lstStyle/>
          <a:p>
            <a:r>
              <a:rPr lang="en-US" sz="3200" b="1" dirty="0"/>
              <a:t>Password</a:t>
            </a:r>
            <a:r>
              <a:rPr lang="en-US" sz="3200" dirty="0"/>
              <a:t>: </a:t>
            </a:r>
            <a:r>
              <a:rPr lang="en-US" sz="3200" dirty="0" err="1"/>
              <a:t>broca</a:t>
            </a:r>
            <a:endParaRPr lang="en-US" sz="3200" dirty="0"/>
          </a:p>
        </p:txBody>
      </p:sp>
      <p:sp>
        <p:nvSpPr>
          <p:cNvPr id="7" name="TextBox 6">
            <a:extLst>
              <a:ext uri="{FF2B5EF4-FFF2-40B4-BE49-F238E27FC236}">
                <a16:creationId xmlns:a16="http://schemas.microsoft.com/office/drawing/2014/main" id="{4D710E31-B441-5EA5-2BE3-822727D44A27}"/>
              </a:ext>
            </a:extLst>
          </p:cNvPr>
          <p:cNvSpPr txBox="1"/>
          <p:nvPr/>
        </p:nvSpPr>
        <p:spPr>
          <a:xfrm>
            <a:off x="2046514" y="3429000"/>
            <a:ext cx="9435737" cy="1077218"/>
          </a:xfrm>
          <a:prstGeom prst="rect">
            <a:avLst/>
          </a:prstGeom>
          <a:noFill/>
        </p:spPr>
        <p:txBody>
          <a:bodyPr wrap="square" rtlCol="0">
            <a:spAutoFit/>
          </a:bodyPr>
          <a:lstStyle/>
          <a:p>
            <a:r>
              <a:rPr lang="en-US" sz="3200" b="1" dirty="0"/>
              <a:t>Question</a:t>
            </a:r>
            <a:r>
              <a:rPr lang="en-US" sz="3200" dirty="0"/>
              <a:t>: The article says all languages have a grammar. What does that mean?</a:t>
            </a:r>
          </a:p>
        </p:txBody>
      </p:sp>
    </p:spTree>
    <p:extLst>
      <p:ext uri="{BB962C8B-B14F-4D97-AF65-F5344CB8AC3E}">
        <p14:creationId xmlns:p14="http://schemas.microsoft.com/office/powerpoint/2010/main" val="11777591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6814A8-9F83-A101-6C6D-04CF331D1A75}"/>
            </a:ext>
          </a:extLst>
        </p:cNvPr>
        <p:cNvGrpSpPr/>
        <p:nvPr/>
      </p:nvGrpSpPr>
      <p:grpSpPr>
        <a:xfrm>
          <a:off x="0" y="0"/>
          <a:ext cx="0" cy="0"/>
          <a:chOff x="0" y="0"/>
          <a:chExt cx="0" cy="0"/>
        </a:xfrm>
      </p:grpSpPr>
      <p:sp>
        <p:nvSpPr>
          <p:cNvPr id="4" name="Title 6">
            <a:extLst>
              <a:ext uri="{FF2B5EF4-FFF2-40B4-BE49-F238E27FC236}">
                <a16:creationId xmlns:a16="http://schemas.microsoft.com/office/drawing/2014/main" id="{BA56CC2E-2F9C-3BFA-7BCC-BFD02CEB541A}"/>
              </a:ext>
            </a:extLst>
          </p:cNvPr>
          <p:cNvSpPr txBox="1">
            <a:spLocks/>
          </p:cNvSpPr>
          <p:nvPr/>
        </p:nvSpPr>
        <p:spPr>
          <a:xfrm>
            <a:off x="0" y="0"/>
            <a:ext cx="11482251" cy="73516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i="0" kern="1200">
                <a:solidFill>
                  <a:srgbClr val="E84A27"/>
                </a:solidFill>
                <a:latin typeface="Georgia" panose="02040502050405020303" pitchFamily="18" charset="0"/>
                <a:ea typeface="+mj-ea"/>
                <a:cs typeface="+mj-cs"/>
              </a:defRPr>
            </a:lvl1pPr>
          </a:lstStyle>
          <a:p>
            <a:r>
              <a:rPr lang="en-US" dirty="0">
                <a:latin typeface="Calibri"/>
                <a:cs typeface="Calibri"/>
              </a:rPr>
              <a:t>The Neuroscience of Language</a:t>
            </a:r>
            <a:endParaRPr lang="en-US" dirty="0"/>
          </a:p>
        </p:txBody>
      </p:sp>
      <p:sp>
        <p:nvSpPr>
          <p:cNvPr id="2" name="TextBox 1" descr="FIG. 1. Lateral views of the brains of a number of extant vertebrate species (the brains are not drawn to the same scale). While there is tremendous variation in both overall brain size (see Fig. 2) and the size of most brain divisions, most vertebrates possess brains that can be divided into the same number of divisions. aob, accessory olfactory bulb (cross-hatched); cb, cerebellum (stippled); ch, cerebral hemispheres (cross-hatched); m, medulla oblongata; ob, olfactory bulb (cross-hatched); ot, optic tectum (black); and p, pituitary gland. Modified from Braun and Northcutt (1999).">
            <a:extLst>
              <a:ext uri="{FF2B5EF4-FFF2-40B4-BE49-F238E27FC236}">
                <a16:creationId xmlns:a16="http://schemas.microsoft.com/office/drawing/2014/main" id="{3EC42510-95B4-60E8-B641-E41716C95112}"/>
              </a:ext>
            </a:extLst>
          </p:cNvPr>
          <p:cNvSpPr txBox="1"/>
          <p:nvPr/>
        </p:nvSpPr>
        <p:spPr>
          <a:xfrm>
            <a:off x="111543" y="1351508"/>
            <a:ext cx="3177144" cy="4154984"/>
          </a:xfrm>
          <a:prstGeom prst="rect">
            <a:avLst/>
          </a:prstGeom>
          <a:noFill/>
        </p:spPr>
        <p:txBody>
          <a:bodyPr wrap="square" rtlCol="0">
            <a:spAutoFit/>
          </a:bodyPr>
          <a:lstStyle/>
          <a:p>
            <a:r>
              <a:rPr lang="en-US" sz="3200" b="1" dirty="0"/>
              <a:t>Signed Languages and Modality Independence</a:t>
            </a:r>
          </a:p>
          <a:p>
            <a:pPr marL="342900" indent="-342900">
              <a:buFont typeface="Arial" panose="020B0604020202020204" pitchFamily="34" charset="0"/>
              <a:buChar char="•"/>
            </a:pPr>
            <a:r>
              <a:rPr lang="en-US" sz="2400" dirty="0"/>
              <a:t>Different channels, same architecture</a:t>
            </a:r>
          </a:p>
          <a:p>
            <a:pPr marL="342900" indent="-342900">
              <a:buFont typeface="Arial" panose="020B0604020202020204" pitchFamily="34" charset="0"/>
              <a:buChar char="•"/>
            </a:pPr>
            <a:r>
              <a:rPr lang="en-US" sz="2400" dirty="0"/>
              <a:t>Structure over surface</a:t>
            </a:r>
          </a:p>
          <a:p>
            <a:pPr marL="342900" indent="-342900">
              <a:buFont typeface="Arial" panose="020B0604020202020204" pitchFamily="34" charset="0"/>
              <a:buChar char="•"/>
            </a:pPr>
            <a:r>
              <a:rPr lang="en-US" sz="2400" dirty="0"/>
              <a:t>Language transcends speech</a:t>
            </a:r>
          </a:p>
          <a:p>
            <a:pPr marL="342900" indent="-342900">
              <a:buFont typeface="Arial" panose="020B0604020202020204" pitchFamily="34" charset="0"/>
              <a:buChar char="•"/>
            </a:pPr>
            <a:endParaRPr lang="en-US" sz="2400" dirty="0"/>
          </a:p>
        </p:txBody>
      </p:sp>
      <p:pic>
        <p:nvPicPr>
          <p:cNvPr id="10244" name="Picture 4" descr="Frontiers | New Perspectives on the Neurobiology of Sign Languages">
            <a:extLst>
              <a:ext uri="{FF2B5EF4-FFF2-40B4-BE49-F238E27FC236}">
                <a16:creationId xmlns:a16="http://schemas.microsoft.com/office/drawing/2014/main" id="{3E4D56A5-0A5D-C78C-63C8-437D09BC13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88687" y="1077557"/>
            <a:ext cx="8759778" cy="44289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26418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B49556-C82C-D99F-16D7-71281D4EFF74}"/>
            </a:ext>
          </a:extLst>
        </p:cNvPr>
        <p:cNvGrpSpPr/>
        <p:nvPr/>
      </p:nvGrpSpPr>
      <p:grpSpPr>
        <a:xfrm>
          <a:off x="0" y="0"/>
          <a:ext cx="0" cy="0"/>
          <a:chOff x="0" y="0"/>
          <a:chExt cx="0" cy="0"/>
        </a:xfrm>
      </p:grpSpPr>
      <p:sp>
        <p:nvSpPr>
          <p:cNvPr id="4" name="Title 6">
            <a:extLst>
              <a:ext uri="{FF2B5EF4-FFF2-40B4-BE49-F238E27FC236}">
                <a16:creationId xmlns:a16="http://schemas.microsoft.com/office/drawing/2014/main" id="{6A5523DA-5C83-5EDB-823D-4C4029AD8727}"/>
              </a:ext>
            </a:extLst>
          </p:cNvPr>
          <p:cNvSpPr txBox="1">
            <a:spLocks/>
          </p:cNvSpPr>
          <p:nvPr/>
        </p:nvSpPr>
        <p:spPr>
          <a:xfrm>
            <a:off x="0" y="0"/>
            <a:ext cx="11482251" cy="73516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i="0" kern="1200">
                <a:solidFill>
                  <a:srgbClr val="E84A27"/>
                </a:solidFill>
                <a:latin typeface="Georgia" panose="02040502050405020303" pitchFamily="18" charset="0"/>
                <a:ea typeface="+mj-ea"/>
                <a:cs typeface="+mj-cs"/>
              </a:defRPr>
            </a:lvl1pPr>
          </a:lstStyle>
          <a:p>
            <a:r>
              <a:rPr lang="en-US" dirty="0">
                <a:latin typeface="Calibri"/>
                <a:cs typeface="Calibri"/>
              </a:rPr>
              <a:t>The Neuroscience of Language</a:t>
            </a:r>
            <a:endParaRPr lang="en-US" dirty="0"/>
          </a:p>
        </p:txBody>
      </p:sp>
      <p:sp>
        <p:nvSpPr>
          <p:cNvPr id="2" name="TextBox 1" descr="FIG. 1. Lateral views of the brains of a number of extant vertebrate species (the brains are not drawn to the same scale). While there is tremendous variation in both overall brain size (see Fig. 2) and the size of most brain divisions, most vertebrates possess brains that can be divided into the same number of divisions. aob, accessory olfactory bulb (cross-hatched); cb, cerebellum (stippled); ch, cerebral hemispheres (cross-hatched); m, medulla oblongata; ob, olfactory bulb (cross-hatched); ot, optic tectum (black); and p, pituitary gland. Modified from Braun and Northcutt (1999).">
            <a:extLst>
              <a:ext uri="{FF2B5EF4-FFF2-40B4-BE49-F238E27FC236}">
                <a16:creationId xmlns:a16="http://schemas.microsoft.com/office/drawing/2014/main" id="{1C21FA58-DD34-5191-5D18-6677C4C5BC8F}"/>
              </a:ext>
            </a:extLst>
          </p:cNvPr>
          <p:cNvSpPr txBox="1"/>
          <p:nvPr/>
        </p:nvSpPr>
        <p:spPr>
          <a:xfrm>
            <a:off x="80866" y="1300901"/>
            <a:ext cx="3548744" cy="3785652"/>
          </a:xfrm>
          <a:prstGeom prst="rect">
            <a:avLst/>
          </a:prstGeom>
          <a:noFill/>
        </p:spPr>
        <p:txBody>
          <a:bodyPr wrap="square" rtlCol="0">
            <a:spAutoFit/>
          </a:bodyPr>
          <a:lstStyle/>
          <a:p>
            <a:r>
              <a:rPr lang="en-US" sz="3200" b="1" dirty="0"/>
              <a:t>Predictive Coding and the Evolution of Inner Simulation</a:t>
            </a:r>
          </a:p>
          <a:p>
            <a:pPr marL="342900" indent="-342900">
              <a:buFont typeface="Arial" panose="020B0604020202020204" pitchFamily="34" charset="0"/>
              <a:buChar char="•"/>
            </a:pPr>
            <a:r>
              <a:rPr lang="en-US" sz="2400" dirty="0"/>
              <a:t>From movement to mind</a:t>
            </a:r>
          </a:p>
          <a:p>
            <a:pPr marL="342900" indent="-342900">
              <a:buFont typeface="Arial" panose="020B0604020202020204" pitchFamily="34" charset="0"/>
              <a:buChar char="•"/>
            </a:pPr>
            <a:r>
              <a:rPr lang="en-US" sz="2400" dirty="0"/>
              <a:t>From simulating actions to simulating meaning</a:t>
            </a:r>
          </a:p>
          <a:p>
            <a:pPr marL="342900" indent="-342900">
              <a:buFont typeface="Arial" panose="020B0604020202020204" pitchFamily="34" charset="0"/>
              <a:buChar char="•"/>
            </a:pPr>
            <a:r>
              <a:rPr lang="en-US" sz="2400" dirty="0"/>
              <a:t>Prediction as the unifying principle</a:t>
            </a:r>
          </a:p>
        </p:txBody>
      </p:sp>
      <p:pic>
        <p:nvPicPr>
          <p:cNvPr id="14338" name="Picture 2" descr="Predictive coding for the actions and emotions of others and its deficits  in autism spectrum disorders - ScienceDirect">
            <a:extLst>
              <a:ext uri="{FF2B5EF4-FFF2-40B4-BE49-F238E27FC236}">
                <a16:creationId xmlns:a16="http://schemas.microsoft.com/office/drawing/2014/main" id="{1997EA3C-44A3-0FE2-3185-E43398E8CE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32374" y="1246921"/>
            <a:ext cx="8378760" cy="43641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68877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1ADC82-AE57-FE64-E903-E0C098AA2B92}"/>
            </a:ext>
          </a:extLst>
        </p:cNvPr>
        <p:cNvGrpSpPr/>
        <p:nvPr/>
      </p:nvGrpSpPr>
      <p:grpSpPr>
        <a:xfrm>
          <a:off x="0" y="0"/>
          <a:ext cx="0" cy="0"/>
          <a:chOff x="0" y="0"/>
          <a:chExt cx="0" cy="0"/>
        </a:xfrm>
      </p:grpSpPr>
      <p:sp>
        <p:nvSpPr>
          <p:cNvPr id="4" name="Title 6">
            <a:extLst>
              <a:ext uri="{FF2B5EF4-FFF2-40B4-BE49-F238E27FC236}">
                <a16:creationId xmlns:a16="http://schemas.microsoft.com/office/drawing/2014/main" id="{51341802-23B6-5E2D-259F-0D795AAB6D3F}"/>
              </a:ext>
            </a:extLst>
          </p:cNvPr>
          <p:cNvSpPr txBox="1">
            <a:spLocks/>
          </p:cNvSpPr>
          <p:nvPr/>
        </p:nvSpPr>
        <p:spPr>
          <a:xfrm>
            <a:off x="0" y="0"/>
            <a:ext cx="11482251" cy="73516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i="0" kern="1200">
                <a:solidFill>
                  <a:srgbClr val="E84A27"/>
                </a:solidFill>
                <a:latin typeface="Georgia" panose="02040502050405020303" pitchFamily="18" charset="0"/>
                <a:ea typeface="+mj-ea"/>
                <a:cs typeface="+mj-cs"/>
              </a:defRPr>
            </a:lvl1pPr>
          </a:lstStyle>
          <a:p>
            <a:r>
              <a:rPr lang="en-US" dirty="0">
                <a:latin typeface="Calibri"/>
                <a:cs typeface="Calibri"/>
              </a:rPr>
              <a:t>The Neuroscience of Language</a:t>
            </a:r>
            <a:endParaRPr lang="en-US" dirty="0"/>
          </a:p>
        </p:txBody>
      </p:sp>
      <p:sp>
        <p:nvSpPr>
          <p:cNvPr id="2" name="TextBox 1">
            <a:extLst>
              <a:ext uri="{FF2B5EF4-FFF2-40B4-BE49-F238E27FC236}">
                <a16:creationId xmlns:a16="http://schemas.microsoft.com/office/drawing/2014/main" id="{DA618609-ABDD-B3F2-23C7-B28731F0AA5B}"/>
              </a:ext>
            </a:extLst>
          </p:cNvPr>
          <p:cNvSpPr txBox="1"/>
          <p:nvPr/>
        </p:nvSpPr>
        <p:spPr>
          <a:xfrm>
            <a:off x="5344886" y="1228397"/>
            <a:ext cx="6613197" cy="3416320"/>
          </a:xfrm>
          <a:prstGeom prst="rect">
            <a:avLst/>
          </a:prstGeom>
          <a:noFill/>
        </p:spPr>
        <p:txBody>
          <a:bodyPr wrap="square" rtlCol="0">
            <a:spAutoFit/>
          </a:bodyPr>
          <a:lstStyle/>
          <a:p>
            <a:r>
              <a:rPr lang="en-US" sz="3200" b="1" dirty="0"/>
              <a:t>Summary</a:t>
            </a:r>
          </a:p>
          <a:p>
            <a:pPr marL="342900" indent="-342900">
              <a:buFont typeface="Arial" panose="020B0604020202020204" pitchFamily="34" charset="0"/>
              <a:buChar char="•"/>
            </a:pPr>
            <a:r>
              <a:rPr lang="en-US" sz="2400" dirty="0"/>
              <a:t>Language as prediction, simulation, and structure</a:t>
            </a:r>
          </a:p>
          <a:p>
            <a:pPr marL="342900" indent="-342900">
              <a:buFont typeface="Arial" panose="020B0604020202020204" pitchFamily="34" charset="0"/>
              <a:buChar char="•"/>
            </a:pPr>
            <a:r>
              <a:rPr lang="en-US" sz="2400" dirty="0"/>
              <a:t>Evolved from action, refined by culture</a:t>
            </a:r>
          </a:p>
          <a:p>
            <a:pPr marL="342900" indent="-342900">
              <a:buFont typeface="Arial" panose="020B0604020202020204" pitchFamily="34" charset="0"/>
              <a:buChar char="•"/>
            </a:pPr>
            <a:r>
              <a:rPr lang="en-US" sz="2400" dirty="0"/>
              <a:t>Bridges biology, cognition, and meaning</a:t>
            </a:r>
          </a:p>
          <a:p>
            <a:endParaRPr lang="en-US" sz="3200" b="1" dirty="0"/>
          </a:p>
          <a:p>
            <a:r>
              <a:rPr lang="en-US" sz="3200" b="1" dirty="0"/>
              <a:t>Next Time</a:t>
            </a:r>
          </a:p>
          <a:p>
            <a:pPr marL="342900" indent="-342900">
              <a:buFont typeface="Arial" panose="020B0604020202020204" pitchFamily="34" charset="0"/>
              <a:buChar char="•"/>
            </a:pPr>
            <a:r>
              <a:rPr lang="en-US" sz="2400" dirty="0"/>
              <a:t>Symbolic thought and human culture</a:t>
            </a:r>
          </a:p>
        </p:txBody>
      </p:sp>
      <p:pic>
        <p:nvPicPr>
          <p:cNvPr id="3" name="Picture 2">
            <a:extLst>
              <a:ext uri="{FF2B5EF4-FFF2-40B4-BE49-F238E27FC236}">
                <a16:creationId xmlns:a16="http://schemas.microsoft.com/office/drawing/2014/main" id="{62188E2C-BEB6-98A9-AACF-4C95823A17C7}"/>
              </a:ext>
            </a:extLst>
          </p:cNvPr>
          <p:cNvPicPr>
            <a:picLocks noChangeAspect="1"/>
          </p:cNvPicPr>
          <p:nvPr/>
        </p:nvPicPr>
        <p:blipFill>
          <a:blip r:embed="rId3"/>
          <a:stretch>
            <a:fillRect/>
          </a:stretch>
        </p:blipFill>
        <p:spPr>
          <a:xfrm>
            <a:off x="233917" y="1100470"/>
            <a:ext cx="4471971" cy="4657060"/>
          </a:xfrm>
          <a:prstGeom prst="rect">
            <a:avLst/>
          </a:prstGeom>
        </p:spPr>
      </p:pic>
      <p:sp>
        <p:nvSpPr>
          <p:cNvPr id="5" name="Rectangle 4">
            <a:extLst>
              <a:ext uri="{FF2B5EF4-FFF2-40B4-BE49-F238E27FC236}">
                <a16:creationId xmlns:a16="http://schemas.microsoft.com/office/drawing/2014/main" id="{FA5E39B6-F2E6-971D-251E-9AB6E63362D0}"/>
              </a:ext>
            </a:extLst>
          </p:cNvPr>
          <p:cNvSpPr/>
          <p:nvPr/>
        </p:nvSpPr>
        <p:spPr>
          <a:xfrm>
            <a:off x="233917" y="4588606"/>
            <a:ext cx="4732256" cy="1168924"/>
          </a:xfrm>
          <a:prstGeom prst="rect">
            <a:avLst/>
          </a:prstGeom>
          <a:solidFill>
            <a:srgbClr val="FF552E">
              <a:alpha val="0"/>
            </a:srgbClr>
          </a:solidFill>
          <a:ln w="63500">
            <a:solidFill>
              <a:srgbClr val="FF552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303628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6">
            <a:extLst>
              <a:ext uri="{FF2B5EF4-FFF2-40B4-BE49-F238E27FC236}">
                <a16:creationId xmlns:a16="http://schemas.microsoft.com/office/drawing/2014/main" id="{4B2CA281-11FA-A27B-CD7A-9F443FAEA403}"/>
              </a:ext>
            </a:extLst>
          </p:cNvPr>
          <p:cNvSpPr txBox="1">
            <a:spLocks/>
          </p:cNvSpPr>
          <p:nvPr/>
        </p:nvSpPr>
        <p:spPr>
          <a:xfrm>
            <a:off x="0" y="0"/>
            <a:ext cx="11482251" cy="73516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i="0" kern="1200">
                <a:solidFill>
                  <a:srgbClr val="E84A27"/>
                </a:solidFill>
                <a:latin typeface="Georgia" panose="02040502050405020303" pitchFamily="18" charset="0"/>
                <a:ea typeface="+mj-ea"/>
                <a:cs typeface="+mj-cs"/>
              </a:defRPr>
            </a:lvl1pPr>
          </a:lstStyle>
          <a:p>
            <a:r>
              <a:rPr lang="en-US" dirty="0">
                <a:latin typeface="Calibri"/>
                <a:cs typeface="Calibri"/>
              </a:rPr>
              <a:t>The Neuroscience of Language</a:t>
            </a:r>
            <a:endParaRPr lang="en-US" dirty="0"/>
          </a:p>
        </p:txBody>
      </p:sp>
      <p:sp>
        <p:nvSpPr>
          <p:cNvPr id="2" name="TextBox 1">
            <a:extLst>
              <a:ext uri="{FF2B5EF4-FFF2-40B4-BE49-F238E27FC236}">
                <a16:creationId xmlns:a16="http://schemas.microsoft.com/office/drawing/2014/main" id="{E6A92D8F-BC67-D36F-DFAC-BB3167810E94}"/>
              </a:ext>
            </a:extLst>
          </p:cNvPr>
          <p:cNvSpPr txBox="1"/>
          <p:nvPr/>
        </p:nvSpPr>
        <p:spPr>
          <a:xfrm>
            <a:off x="5406887" y="1597729"/>
            <a:ext cx="6551196" cy="3662541"/>
          </a:xfrm>
          <a:prstGeom prst="rect">
            <a:avLst/>
          </a:prstGeom>
          <a:noFill/>
        </p:spPr>
        <p:txBody>
          <a:bodyPr wrap="square" rtlCol="0">
            <a:spAutoFit/>
          </a:bodyPr>
          <a:lstStyle/>
          <a:p>
            <a:r>
              <a:rPr lang="en-US" sz="3200" b="1" dirty="0"/>
              <a:t>Recap &amp; Overview</a:t>
            </a:r>
          </a:p>
          <a:p>
            <a:endParaRPr lang="en-US" sz="1200" b="1" dirty="0"/>
          </a:p>
          <a:p>
            <a:r>
              <a:rPr lang="en-US" sz="3200" b="1" dirty="0"/>
              <a:t>Last Time</a:t>
            </a:r>
            <a:r>
              <a:rPr lang="en-US" sz="2800" dirty="0"/>
              <a:t>:</a:t>
            </a:r>
          </a:p>
          <a:p>
            <a:r>
              <a:rPr lang="en-US" sz="2800" dirty="0"/>
              <a:t>The psychology of language, and the “rules vs. statistics” debate</a:t>
            </a:r>
          </a:p>
          <a:p>
            <a:endParaRPr lang="en-US" sz="1200" b="1" dirty="0"/>
          </a:p>
          <a:p>
            <a:r>
              <a:rPr lang="en-US" sz="3200" b="1" dirty="0"/>
              <a:t>Today</a:t>
            </a:r>
            <a:r>
              <a:rPr lang="en-US" sz="3200" dirty="0"/>
              <a:t>:</a:t>
            </a:r>
          </a:p>
          <a:p>
            <a:r>
              <a:rPr lang="en-US" sz="2800" dirty="0"/>
              <a:t>From theories of mind to brain systems</a:t>
            </a:r>
          </a:p>
          <a:p>
            <a:r>
              <a:rPr lang="en-US" sz="2800" dirty="0"/>
              <a:t>What would each theory look like </a:t>
            </a:r>
            <a:r>
              <a:rPr lang="en-US" sz="2800" dirty="0" err="1"/>
              <a:t>neurally</a:t>
            </a:r>
            <a:r>
              <a:rPr lang="en-US" sz="2800" dirty="0"/>
              <a:t>?</a:t>
            </a:r>
          </a:p>
        </p:txBody>
      </p:sp>
      <p:pic>
        <p:nvPicPr>
          <p:cNvPr id="3" name="Picture 2">
            <a:extLst>
              <a:ext uri="{FF2B5EF4-FFF2-40B4-BE49-F238E27FC236}">
                <a16:creationId xmlns:a16="http://schemas.microsoft.com/office/drawing/2014/main" id="{6169B6E8-01DF-05CA-E3A3-8017F5D7D357}"/>
              </a:ext>
            </a:extLst>
          </p:cNvPr>
          <p:cNvPicPr>
            <a:picLocks noChangeAspect="1"/>
          </p:cNvPicPr>
          <p:nvPr/>
        </p:nvPicPr>
        <p:blipFill>
          <a:blip r:embed="rId3"/>
          <a:stretch>
            <a:fillRect/>
          </a:stretch>
        </p:blipFill>
        <p:spPr>
          <a:xfrm>
            <a:off x="233917" y="1100470"/>
            <a:ext cx="4471971" cy="4657060"/>
          </a:xfrm>
          <a:prstGeom prst="rect">
            <a:avLst/>
          </a:prstGeom>
        </p:spPr>
      </p:pic>
      <p:sp>
        <p:nvSpPr>
          <p:cNvPr id="5" name="Rectangle 4">
            <a:extLst>
              <a:ext uri="{FF2B5EF4-FFF2-40B4-BE49-F238E27FC236}">
                <a16:creationId xmlns:a16="http://schemas.microsoft.com/office/drawing/2014/main" id="{B38D7FC7-C88F-F310-4ED7-B5A7FE7EFD50}"/>
              </a:ext>
            </a:extLst>
          </p:cNvPr>
          <p:cNvSpPr/>
          <p:nvPr/>
        </p:nvSpPr>
        <p:spPr>
          <a:xfrm>
            <a:off x="103774" y="4588606"/>
            <a:ext cx="4732256" cy="1168924"/>
          </a:xfrm>
          <a:prstGeom prst="rect">
            <a:avLst/>
          </a:prstGeom>
          <a:solidFill>
            <a:srgbClr val="FF552E">
              <a:alpha val="0"/>
            </a:srgbClr>
          </a:solidFill>
          <a:ln w="63500">
            <a:solidFill>
              <a:srgbClr val="FF552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060012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DEFC11-4088-681E-AE92-50BACA1C194D}"/>
            </a:ext>
          </a:extLst>
        </p:cNvPr>
        <p:cNvGrpSpPr/>
        <p:nvPr/>
      </p:nvGrpSpPr>
      <p:grpSpPr>
        <a:xfrm>
          <a:off x="0" y="0"/>
          <a:ext cx="0" cy="0"/>
          <a:chOff x="0" y="0"/>
          <a:chExt cx="0" cy="0"/>
        </a:xfrm>
      </p:grpSpPr>
      <p:sp>
        <p:nvSpPr>
          <p:cNvPr id="4" name="Title 6">
            <a:extLst>
              <a:ext uri="{FF2B5EF4-FFF2-40B4-BE49-F238E27FC236}">
                <a16:creationId xmlns:a16="http://schemas.microsoft.com/office/drawing/2014/main" id="{20B48414-D84F-1825-E6AB-7D145065DD2F}"/>
              </a:ext>
            </a:extLst>
          </p:cNvPr>
          <p:cNvSpPr txBox="1">
            <a:spLocks/>
          </p:cNvSpPr>
          <p:nvPr/>
        </p:nvSpPr>
        <p:spPr>
          <a:xfrm>
            <a:off x="0" y="0"/>
            <a:ext cx="11482251" cy="73516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i="0" kern="1200">
                <a:solidFill>
                  <a:srgbClr val="E84A27"/>
                </a:solidFill>
                <a:latin typeface="Georgia" panose="02040502050405020303" pitchFamily="18" charset="0"/>
                <a:ea typeface="+mj-ea"/>
                <a:cs typeface="+mj-cs"/>
              </a:defRPr>
            </a:lvl1pPr>
          </a:lstStyle>
          <a:p>
            <a:r>
              <a:rPr lang="en-US" dirty="0">
                <a:latin typeface="Calibri"/>
                <a:cs typeface="Calibri"/>
              </a:rPr>
              <a:t>The Neuroscience of Language</a:t>
            </a:r>
            <a:endParaRPr lang="en-US" dirty="0"/>
          </a:p>
        </p:txBody>
      </p:sp>
      <p:sp>
        <p:nvSpPr>
          <p:cNvPr id="2" name="TextBox 1" descr="FIG. 1. Lateral views of the brains of a number of extant vertebrate species (the brains are not drawn to the same scale). While there is tremendous variation in both overall brain size (see Fig. 2) and the size of most brain divisions, most vertebrates possess brains that can be divided into the same number of divisions. aob, accessory olfactory bulb (cross-hatched); cb, cerebellum (stippled); ch, cerebral hemispheres (cross-hatched); m, medulla oblongata; ob, olfactory bulb (cross-hatched); ot, optic tectum (black); and p, pituitary gland. Modified from Braun and Northcutt (1999).">
            <a:extLst>
              <a:ext uri="{FF2B5EF4-FFF2-40B4-BE49-F238E27FC236}">
                <a16:creationId xmlns:a16="http://schemas.microsoft.com/office/drawing/2014/main" id="{5A9F2C7B-B5BD-A547-B006-90FF5029882E}"/>
              </a:ext>
            </a:extLst>
          </p:cNvPr>
          <p:cNvSpPr txBox="1"/>
          <p:nvPr/>
        </p:nvSpPr>
        <p:spPr>
          <a:xfrm>
            <a:off x="7487478" y="1457901"/>
            <a:ext cx="4419387" cy="2923877"/>
          </a:xfrm>
          <a:prstGeom prst="rect">
            <a:avLst/>
          </a:prstGeom>
          <a:noFill/>
        </p:spPr>
        <p:txBody>
          <a:bodyPr wrap="square" rtlCol="0">
            <a:spAutoFit/>
          </a:bodyPr>
          <a:lstStyle/>
          <a:p>
            <a:r>
              <a:rPr lang="en-US" sz="3200" b="1" dirty="0"/>
              <a:t>What Neuroscience Adds, and Doesn’t</a:t>
            </a:r>
          </a:p>
          <a:p>
            <a:pPr marL="342900" indent="-342900">
              <a:buFont typeface="Arial" panose="020B0604020202020204" pitchFamily="34" charset="0"/>
              <a:buChar char="•"/>
            </a:pPr>
            <a:r>
              <a:rPr lang="en-US" sz="2400" dirty="0"/>
              <a:t>Brain data illuminate processes, not philosophies</a:t>
            </a:r>
          </a:p>
          <a:p>
            <a:pPr marL="342900" indent="-342900">
              <a:buFont typeface="Arial" panose="020B0604020202020204" pitchFamily="34" charset="0"/>
              <a:buChar char="•"/>
            </a:pPr>
            <a:r>
              <a:rPr lang="en-US" sz="2400" dirty="0"/>
              <a:t>Localization is not explanation</a:t>
            </a:r>
          </a:p>
          <a:p>
            <a:pPr marL="342900" indent="-342900">
              <a:buFont typeface="Arial" panose="020B0604020202020204" pitchFamily="34" charset="0"/>
              <a:buChar char="•"/>
            </a:pPr>
            <a:r>
              <a:rPr lang="en-US" sz="2400" dirty="0"/>
              <a:t>Implementation complements, not replaces, theory</a:t>
            </a:r>
          </a:p>
        </p:txBody>
      </p:sp>
      <p:pic>
        <p:nvPicPr>
          <p:cNvPr id="1028" name="Picture 4" descr="Frontiers | Broca's area network in language function: a pooling-data  connectivity study">
            <a:extLst>
              <a:ext uri="{FF2B5EF4-FFF2-40B4-BE49-F238E27FC236}">
                <a16:creationId xmlns:a16="http://schemas.microsoft.com/office/drawing/2014/main" id="{B1A9DB50-BEE4-1658-5626-2E085D011D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077540"/>
            <a:ext cx="7341325" cy="40186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65686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7098FF-3972-68FE-94AB-524857A8D261}"/>
            </a:ext>
          </a:extLst>
        </p:cNvPr>
        <p:cNvGrpSpPr/>
        <p:nvPr/>
      </p:nvGrpSpPr>
      <p:grpSpPr>
        <a:xfrm>
          <a:off x="0" y="0"/>
          <a:ext cx="0" cy="0"/>
          <a:chOff x="0" y="0"/>
          <a:chExt cx="0" cy="0"/>
        </a:xfrm>
      </p:grpSpPr>
      <p:sp>
        <p:nvSpPr>
          <p:cNvPr id="4" name="Title 6">
            <a:extLst>
              <a:ext uri="{FF2B5EF4-FFF2-40B4-BE49-F238E27FC236}">
                <a16:creationId xmlns:a16="http://schemas.microsoft.com/office/drawing/2014/main" id="{EF3C85BD-2D31-DB30-87B3-F38DB305E613}"/>
              </a:ext>
            </a:extLst>
          </p:cNvPr>
          <p:cNvSpPr txBox="1">
            <a:spLocks/>
          </p:cNvSpPr>
          <p:nvPr/>
        </p:nvSpPr>
        <p:spPr>
          <a:xfrm>
            <a:off x="0" y="0"/>
            <a:ext cx="11482251" cy="73516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i="0" kern="1200">
                <a:solidFill>
                  <a:srgbClr val="E84A27"/>
                </a:solidFill>
                <a:latin typeface="Georgia" panose="02040502050405020303" pitchFamily="18" charset="0"/>
                <a:ea typeface="+mj-ea"/>
                <a:cs typeface="+mj-cs"/>
              </a:defRPr>
            </a:lvl1pPr>
          </a:lstStyle>
          <a:p>
            <a:r>
              <a:rPr lang="en-US" dirty="0">
                <a:latin typeface="Calibri"/>
                <a:cs typeface="Calibri"/>
              </a:rPr>
              <a:t>The Neuroscience of Language</a:t>
            </a:r>
            <a:endParaRPr lang="en-US" dirty="0"/>
          </a:p>
        </p:txBody>
      </p:sp>
      <p:sp>
        <p:nvSpPr>
          <p:cNvPr id="2" name="TextBox 1" descr="FIG. 1. Lateral views of the brains of a number of extant vertebrate species (the brains are not drawn to the same scale). While there is tremendous variation in both overall brain size (see Fig. 2) and the size of most brain divisions, most vertebrates possess brains that can be divided into the same number of divisions. aob, accessory olfactory bulb (cross-hatched); cb, cerebellum (stippled); ch, cerebral hemispheres (cross-hatched); m, medulla oblongata; ob, olfactory bulb (cross-hatched); ot, optic tectum (black); and p, pituitary gland. Modified from Braun and Northcutt (1999).">
            <a:extLst>
              <a:ext uri="{FF2B5EF4-FFF2-40B4-BE49-F238E27FC236}">
                <a16:creationId xmlns:a16="http://schemas.microsoft.com/office/drawing/2014/main" id="{7EF606C4-990E-22EC-9637-736819D12AC8}"/>
              </a:ext>
            </a:extLst>
          </p:cNvPr>
          <p:cNvSpPr txBox="1"/>
          <p:nvPr/>
        </p:nvSpPr>
        <p:spPr>
          <a:xfrm>
            <a:off x="8680174" y="1305005"/>
            <a:ext cx="3332708" cy="4401205"/>
          </a:xfrm>
          <a:prstGeom prst="rect">
            <a:avLst/>
          </a:prstGeom>
          <a:noFill/>
        </p:spPr>
        <p:txBody>
          <a:bodyPr wrap="square" rtlCol="0">
            <a:spAutoFit/>
          </a:bodyPr>
          <a:lstStyle/>
          <a:p>
            <a:r>
              <a:rPr lang="en-US" sz="3200" b="1" dirty="0"/>
              <a:t>Evolving the Vocal Tract</a:t>
            </a:r>
          </a:p>
          <a:p>
            <a:pPr marL="342900" indent="-342900">
              <a:buFont typeface="Arial" panose="020B0604020202020204" pitchFamily="34" charset="0"/>
              <a:buChar char="•"/>
            </a:pPr>
            <a:r>
              <a:rPr lang="en-US" sz="2400" dirty="0"/>
              <a:t>Speech depends on anatomy as well as thought</a:t>
            </a:r>
          </a:p>
          <a:p>
            <a:pPr marL="342900" indent="-342900">
              <a:buFont typeface="Arial" panose="020B0604020202020204" pitchFamily="34" charset="0"/>
              <a:buChar char="•"/>
            </a:pPr>
            <a:r>
              <a:rPr lang="en-US" sz="2400" dirty="0"/>
              <a:t>Small physical shifts, vast communicative payoffs</a:t>
            </a:r>
          </a:p>
          <a:p>
            <a:pPr marL="342900" indent="-342900">
              <a:buFont typeface="Arial" panose="020B0604020202020204" pitchFamily="34" charset="0"/>
              <a:buChar char="•"/>
            </a:pPr>
            <a:r>
              <a:rPr lang="en-US" sz="2400" dirty="0"/>
              <a:t>Evolution shaped how sound could carry meaning</a:t>
            </a:r>
          </a:p>
        </p:txBody>
      </p:sp>
      <p:pic>
        <p:nvPicPr>
          <p:cNvPr id="2050" name="Picture 2" descr="Primer: Acoustics and Physiology of Human Speech | The Scientist">
            <a:extLst>
              <a:ext uri="{FF2B5EF4-FFF2-40B4-BE49-F238E27FC236}">
                <a16:creationId xmlns:a16="http://schemas.microsoft.com/office/drawing/2014/main" id="{E6D1E0F9-9D49-AA8A-4B29-A09614A354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305004"/>
            <a:ext cx="8578948" cy="40321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52169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B2016C-FB03-A03B-2B95-8F3532BD4800}"/>
            </a:ext>
          </a:extLst>
        </p:cNvPr>
        <p:cNvGrpSpPr/>
        <p:nvPr/>
      </p:nvGrpSpPr>
      <p:grpSpPr>
        <a:xfrm>
          <a:off x="0" y="0"/>
          <a:ext cx="0" cy="0"/>
          <a:chOff x="0" y="0"/>
          <a:chExt cx="0" cy="0"/>
        </a:xfrm>
      </p:grpSpPr>
      <p:sp>
        <p:nvSpPr>
          <p:cNvPr id="4" name="Title 6">
            <a:extLst>
              <a:ext uri="{FF2B5EF4-FFF2-40B4-BE49-F238E27FC236}">
                <a16:creationId xmlns:a16="http://schemas.microsoft.com/office/drawing/2014/main" id="{E6795376-25B1-7776-105D-D2FD8CFF1220}"/>
              </a:ext>
            </a:extLst>
          </p:cNvPr>
          <p:cNvSpPr txBox="1">
            <a:spLocks/>
          </p:cNvSpPr>
          <p:nvPr/>
        </p:nvSpPr>
        <p:spPr>
          <a:xfrm>
            <a:off x="0" y="0"/>
            <a:ext cx="11482251" cy="73516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i="0" kern="1200">
                <a:solidFill>
                  <a:srgbClr val="E84A27"/>
                </a:solidFill>
                <a:latin typeface="Georgia" panose="02040502050405020303" pitchFamily="18" charset="0"/>
                <a:ea typeface="+mj-ea"/>
                <a:cs typeface="+mj-cs"/>
              </a:defRPr>
            </a:lvl1pPr>
          </a:lstStyle>
          <a:p>
            <a:r>
              <a:rPr lang="en-US" dirty="0">
                <a:latin typeface="Calibri"/>
                <a:cs typeface="Calibri"/>
              </a:rPr>
              <a:t>The Neuroscience of Language</a:t>
            </a:r>
            <a:endParaRPr lang="en-US" dirty="0"/>
          </a:p>
        </p:txBody>
      </p:sp>
      <p:sp>
        <p:nvSpPr>
          <p:cNvPr id="2" name="TextBox 1" descr="FIG. 1. Lateral views of the brains of a number of extant vertebrate species (the brains are not drawn to the same scale). While there is tremendous variation in both overall brain size (see Fig. 2) and the size of most brain divisions, most vertebrates possess brains that can be divided into the same number of divisions. aob, accessory olfactory bulb (cross-hatched); cb, cerebellum (stippled); ch, cerebral hemispheres (cross-hatched); m, medulla oblongata; ob, olfactory bulb (cross-hatched); ot, optic tectum (black); and p, pituitary gland. Modified from Braun and Northcutt (1999).">
            <a:extLst>
              <a:ext uri="{FF2B5EF4-FFF2-40B4-BE49-F238E27FC236}">
                <a16:creationId xmlns:a16="http://schemas.microsoft.com/office/drawing/2014/main" id="{A2CC3371-14A1-8957-DF7F-71B1BCF1EDF1}"/>
              </a:ext>
            </a:extLst>
          </p:cNvPr>
          <p:cNvSpPr txBox="1"/>
          <p:nvPr/>
        </p:nvSpPr>
        <p:spPr>
          <a:xfrm>
            <a:off x="7341326" y="1457901"/>
            <a:ext cx="4565539" cy="3662541"/>
          </a:xfrm>
          <a:prstGeom prst="rect">
            <a:avLst/>
          </a:prstGeom>
          <a:noFill/>
        </p:spPr>
        <p:txBody>
          <a:bodyPr wrap="square" rtlCol="0">
            <a:spAutoFit/>
          </a:bodyPr>
          <a:lstStyle/>
          <a:p>
            <a:r>
              <a:rPr lang="en-US" sz="3200" b="1" dirty="0"/>
              <a:t>Motor and Respiratory Control for Speech</a:t>
            </a:r>
          </a:p>
          <a:p>
            <a:pPr marL="342900" indent="-342900">
              <a:buFont typeface="Arial" panose="020B0604020202020204" pitchFamily="34" charset="0"/>
              <a:buChar char="•"/>
            </a:pPr>
            <a:r>
              <a:rPr lang="en-US" sz="2400" dirty="0"/>
              <a:t>Speaking is skilled movement, not just sound</a:t>
            </a:r>
          </a:p>
          <a:p>
            <a:pPr marL="342900" indent="-342900">
              <a:buFont typeface="Arial" panose="020B0604020202020204" pitchFamily="34" charset="0"/>
              <a:buChar char="•"/>
            </a:pPr>
            <a:r>
              <a:rPr lang="en-US" sz="2400" dirty="0"/>
              <a:t>Motor control made language fluid and flexible</a:t>
            </a:r>
          </a:p>
          <a:p>
            <a:pPr marL="342900" indent="-342900">
              <a:buFont typeface="Arial" panose="020B0604020202020204" pitchFamily="34" charset="0"/>
              <a:buChar char="•"/>
            </a:pPr>
            <a:r>
              <a:rPr lang="en-US" sz="2400" dirty="0"/>
              <a:t>The brain learned to choreograph breath, lips, and larynx</a:t>
            </a:r>
          </a:p>
        </p:txBody>
      </p:sp>
      <p:pic>
        <p:nvPicPr>
          <p:cNvPr id="3" name="spontScaled">
            <a:hlinkClick r:id="" action="ppaction://media"/>
            <a:extLst>
              <a:ext uri="{FF2B5EF4-FFF2-40B4-BE49-F238E27FC236}">
                <a16:creationId xmlns:a16="http://schemas.microsoft.com/office/drawing/2014/main" id="{D8B274D3-AB36-C97A-8D03-B09401F4729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36104" y="1011929"/>
            <a:ext cx="6250056" cy="4474472"/>
          </a:xfrm>
          <a:prstGeom prst="rect">
            <a:avLst/>
          </a:prstGeom>
        </p:spPr>
      </p:pic>
    </p:spTree>
    <p:extLst>
      <p:ext uri="{BB962C8B-B14F-4D97-AF65-F5344CB8AC3E}">
        <p14:creationId xmlns:p14="http://schemas.microsoft.com/office/powerpoint/2010/main" val="2881250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938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AA85A9-39B7-AA62-5C28-8AFB15FCCF35}"/>
            </a:ext>
          </a:extLst>
        </p:cNvPr>
        <p:cNvGrpSpPr/>
        <p:nvPr/>
      </p:nvGrpSpPr>
      <p:grpSpPr>
        <a:xfrm>
          <a:off x="0" y="0"/>
          <a:ext cx="0" cy="0"/>
          <a:chOff x="0" y="0"/>
          <a:chExt cx="0" cy="0"/>
        </a:xfrm>
      </p:grpSpPr>
      <p:sp>
        <p:nvSpPr>
          <p:cNvPr id="4" name="Title 6">
            <a:extLst>
              <a:ext uri="{FF2B5EF4-FFF2-40B4-BE49-F238E27FC236}">
                <a16:creationId xmlns:a16="http://schemas.microsoft.com/office/drawing/2014/main" id="{482587D1-3CB9-1158-BB0F-F6DD68D0B0FB}"/>
              </a:ext>
            </a:extLst>
          </p:cNvPr>
          <p:cNvSpPr txBox="1">
            <a:spLocks/>
          </p:cNvSpPr>
          <p:nvPr/>
        </p:nvSpPr>
        <p:spPr>
          <a:xfrm>
            <a:off x="0" y="0"/>
            <a:ext cx="11482251" cy="73516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i="0" kern="1200">
                <a:solidFill>
                  <a:srgbClr val="E84A27"/>
                </a:solidFill>
                <a:latin typeface="Georgia" panose="02040502050405020303" pitchFamily="18" charset="0"/>
                <a:ea typeface="+mj-ea"/>
                <a:cs typeface="+mj-cs"/>
              </a:defRPr>
            </a:lvl1pPr>
          </a:lstStyle>
          <a:p>
            <a:r>
              <a:rPr lang="en-US" dirty="0">
                <a:latin typeface="Calibri"/>
                <a:cs typeface="Calibri"/>
              </a:rPr>
              <a:t>The Neuroscience of Language</a:t>
            </a:r>
            <a:endParaRPr lang="en-US" dirty="0"/>
          </a:p>
        </p:txBody>
      </p:sp>
      <p:sp>
        <p:nvSpPr>
          <p:cNvPr id="2" name="TextBox 1" descr="FIG. 1. Lateral views of the brains of a number of extant vertebrate species (the brains are not drawn to the same scale). While there is tremendous variation in both overall brain size (see Fig. 2) and the size of most brain divisions, most vertebrates possess brains that can be divided into the same number of divisions. aob, accessory olfactory bulb (cross-hatched); cb, cerebellum (stippled); ch, cerebral hemispheres (cross-hatched); m, medulla oblongata; ob, olfactory bulb (cross-hatched); ot, optic tectum (black); and p, pituitary gland. Modified from Braun and Northcutt (1999).">
            <a:extLst>
              <a:ext uri="{FF2B5EF4-FFF2-40B4-BE49-F238E27FC236}">
                <a16:creationId xmlns:a16="http://schemas.microsoft.com/office/drawing/2014/main" id="{84C4CF16-FFFE-F24C-8D1C-0FBE8FAF9B1C}"/>
              </a:ext>
            </a:extLst>
          </p:cNvPr>
          <p:cNvSpPr txBox="1"/>
          <p:nvPr/>
        </p:nvSpPr>
        <p:spPr>
          <a:xfrm>
            <a:off x="7341326" y="1457901"/>
            <a:ext cx="4565539" cy="3293209"/>
          </a:xfrm>
          <a:prstGeom prst="rect">
            <a:avLst/>
          </a:prstGeom>
          <a:noFill/>
        </p:spPr>
        <p:txBody>
          <a:bodyPr wrap="square" rtlCol="0">
            <a:spAutoFit/>
          </a:bodyPr>
          <a:lstStyle/>
          <a:p>
            <a:r>
              <a:rPr lang="en-US" sz="3200" b="1" dirty="0"/>
              <a:t>Broca’s Discovery and Expressive Aphasia</a:t>
            </a:r>
          </a:p>
          <a:p>
            <a:pPr marL="342900" indent="-342900">
              <a:buFont typeface="Arial" panose="020B0604020202020204" pitchFamily="34" charset="0"/>
              <a:buChar char="•"/>
            </a:pPr>
            <a:r>
              <a:rPr lang="en-US" sz="2400" dirty="0"/>
              <a:t>Language and brain meet in a single patient</a:t>
            </a:r>
          </a:p>
          <a:p>
            <a:pPr marL="342900" indent="-342900">
              <a:buFont typeface="Arial" panose="020B0604020202020204" pitchFamily="34" charset="0"/>
              <a:buChar char="•"/>
            </a:pPr>
            <a:r>
              <a:rPr lang="en-US" sz="2400" dirty="0"/>
              <a:t>Speech lost, comprehension spared</a:t>
            </a:r>
          </a:p>
          <a:p>
            <a:pPr marL="342900" indent="-342900">
              <a:buFont typeface="Arial" panose="020B0604020202020204" pitchFamily="34" charset="0"/>
              <a:buChar char="•"/>
            </a:pPr>
            <a:r>
              <a:rPr lang="en-US" sz="2400" dirty="0"/>
              <a:t>Broca’s area and the birth of localization</a:t>
            </a:r>
          </a:p>
        </p:txBody>
      </p:sp>
      <p:pic>
        <p:nvPicPr>
          <p:cNvPr id="3" name="Picture 2" descr="Damage to Broca's Area: Speech Impairment After Brain Injury">
            <a:extLst>
              <a:ext uri="{FF2B5EF4-FFF2-40B4-BE49-F238E27FC236}">
                <a16:creationId xmlns:a16="http://schemas.microsoft.com/office/drawing/2014/main" id="{646EFD68-696B-B7D1-FBF3-119C173C0E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98406"/>
            <a:ext cx="7307954" cy="48719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59706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425A20-5BDA-6AD8-9C34-0EE766A17DBF}"/>
            </a:ext>
          </a:extLst>
        </p:cNvPr>
        <p:cNvGrpSpPr/>
        <p:nvPr/>
      </p:nvGrpSpPr>
      <p:grpSpPr>
        <a:xfrm>
          <a:off x="0" y="0"/>
          <a:ext cx="0" cy="0"/>
          <a:chOff x="0" y="0"/>
          <a:chExt cx="0" cy="0"/>
        </a:xfrm>
      </p:grpSpPr>
      <p:sp>
        <p:nvSpPr>
          <p:cNvPr id="4" name="Title 6">
            <a:extLst>
              <a:ext uri="{FF2B5EF4-FFF2-40B4-BE49-F238E27FC236}">
                <a16:creationId xmlns:a16="http://schemas.microsoft.com/office/drawing/2014/main" id="{CEC652E1-79AB-C08D-00C4-DB3A70623B75}"/>
              </a:ext>
            </a:extLst>
          </p:cNvPr>
          <p:cNvSpPr txBox="1">
            <a:spLocks/>
          </p:cNvSpPr>
          <p:nvPr/>
        </p:nvSpPr>
        <p:spPr>
          <a:xfrm>
            <a:off x="0" y="0"/>
            <a:ext cx="11482251" cy="73516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i="0" kern="1200">
                <a:solidFill>
                  <a:srgbClr val="E84A27"/>
                </a:solidFill>
                <a:latin typeface="Georgia" panose="02040502050405020303" pitchFamily="18" charset="0"/>
                <a:ea typeface="+mj-ea"/>
                <a:cs typeface="+mj-cs"/>
              </a:defRPr>
            </a:lvl1pPr>
          </a:lstStyle>
          <a:p>
            <a:r>
              <a:rPr lang="en-US" dirty="0">
                <a:latin typeface="Calibri"/>
                <a:cs typeface="Calibri"/>
              </a:rPr>
              <a:t>The Neuroscience of Language</a:t>
            </a:r>
            <a:endParaRPr lang="en-US" dirty="0"/>
          </a:p>
        </p:txBody>
      </p:sp>
      <p:sp>
        <p:nvSpPr>
          <p:cNvPr id="2" name="TextBox 1" descr="FIG. 1. Lateral views of the brains of a number of extant vertebrate species (the brains are not drawn to the same scale). While there is tremendous variation in both overall brain size (see Fig. 2) and the size of most brain divisions, most vertebrates possess brains that can be divided into the same number of divisions. aob, accessory olfactory bulb (cross-hatched); cb, cerebellum (stippled); ch, cerebral hemispheres (cross-hatched); m, medulla oblongata; ob, olfactory bulb (cross-hatched); ot, optic tectum (black); and p, pituitary gland. Modified from Braun and Northcutt (1999).">
            <a:extLst>
              <a:ext uri="{FF2B5EF4-FFF2-40B4-BE49-F238E27FC236}">
                <a16:creationId xmlns:a16="http://schemas.microsoft.com/office/drawing/2014/main" id="{F5C92B65-B5EE-2FD8-E14A-CE9AA27F0786}"/>
              </a:ext>
            </a:extLst>
          </p:cNvPr>
          <p:cNvSpPr txBox="1"/>
          <p:nvPr/>
        </p:nvSpPr>
        <p:spPr>
          <a:xfrm>
            <a:off x="7341326" y="1457901"/>
            <a:ext cx="4565539" cy="2923877"/>
          </a:xfrm>
          <a:prstGeom prst="rect">
            <a:avLst/>
          </a:prstGeom>
          <a:noFill/>
        </p:spPr>
        <p:txBody>
          <a:bodyPr wrap="square" rtlCol="0">
            <a:spAutoFit/>
          </a:bodyPr>
          <a:lstStyle/>
          <a:p>
            <a:r>
              <a:rPr lang="en-US" sz="3200" b="1" dirty="0"/>
              <a:t>Wernicke’s Discovery and Receptive Aphasia</a:t>
            </a:r>
          </a:p>
          <a:p>
            <a:pPr marL="342900" indent="-342900">
              <a:buFont typeface="Arial" panose="020B0604020202020204" pitchFamily="34" charset="0"/>
              <a:buChar char="•"/>
            </a:pPr>
            <a:r>
              <a:rPr lang="en-US" sz="2400" dirty="0"/>
              <a:t>Fluent speech, but meaning lost</a:t>
            </a:r>
          </a:p>
          <a:p>
            <a:pPr marL="342900" indent="-342900">
              <a:buFont typeface="Arial" panose="020B0604020202020204" pitchFamily="34" charset="0"/>
              <a:buChar char="•"/>
            </a:pPr>
            <a:r>
              <a:rPr lang="en-US" sz="2400" dirty="0"/>
              <a:t>Comprehension depends on posterior networks</a:t>
            </a:r>
          </a:p>
          <a:p>
            <a:pPr marL="342900" indent="-342900">
              <a:buFont typeface="Arial" panose="020B0604020202020204" pitchFamily="34" charset="0"/>
              <a:buChar char="•"/>
            </a:pPr>
            <a:r>
              <a:rPr lang="en-US" sz="2400" dirty="0"/>
              <a:t>Two halves of the classical language model emerge</a:t>
            </a:r>
          </a:p>
        </p:txBody>
      </p:sp>
      <p:pic>
        <p:nvPicPr>
          <p:cNvPr id="6146" name="Picture 2" descr="Damage to Wernicke's Area: Symptoms &amp; Stages of Recovery">
            <a:extLst>
              <a:ext uri="{FF2B5EF4-FFF2-40B4-BE49-F238E27FC236}">
                <a16:creationId xmlns:a16="http://schemas.microsoft.com/office/drawing/2014/main" id="{B744BE44-A672-D429-BEE0-A6EE84D3C4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735161"/>
            <a:ext cx="7350794" cy="49005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55016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3683FF-F7D3-1038-C44F-52CB174CF95E}"/>
            </a:ext>
          </a:extLst>
        </p:cNvPr>
        <p:cNvGrpSpPr/>
        <p:nvPr/>
      </p:nvGrpSpPr>
      <p:grpSpPr>
        <a:xfrm>
          <a:off x="0" y="0"/>
          <a:ext cx="0" cy="0"/>
          <a:chOff x="0" y="0"/>
          <a:chExt cx="0" cy="0"/>
        </a:xfrm>
      </p:grpSpPr>
      <p:sp>
        <p:nvSpPr>
          <p:cNvPr id="4" name="Title 6">
            <a:extLst>
              <a:ext uri="{FF2B5EF4-FFF2-40B4-BE49-F238E27FC236}">
                <a16:creationId xmlns:a16="http://schemas.microsoft.com/office/drawing/2014/main" id="{065F8952-7CB9-D552-5F48-C5B4553F438F}"/>
              </a:ext>
            </a:extLst>
          </p:cNvPr>
          <p:cNvSpPr txBox="1">
            <a:spLocks/>
          </p:cNvSpPr>
          <p:nvPr/>
        </p:nvSpPr>
        <p:spPr>
          <a:xfrm>
            <a:off x="0" y="0"/>
            <a:ext cx="11482251" cy="73516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i="0" kern="1200">
                <a:solidFill>
                  <a:srgbClr val="E84A27"/>
                </a:solidFill>
                <a:latin typeface="Georgia" panose="02040502050405020303" pitchFamily="18" charset="0"/>
                <a:ea typeface="+mj-ea"/>
                <a:cs typeface="+mj-cs"/>
              </a:defRPr>
            </a:lvl1pPr>
          </a:lstStyle>
          <a:p>
            <a:r>
              <a:rPr lang="en-US" dirty="0">
                <a:latin typeface="Calibri"/>
                <a:cs typeface="Calibri"/>
              </a:rPr>
              <a:t>The Neuroscience of Language</a:t>
            </a:r>
            <a:endParaRPr lang="en-US" dirty="0"/>
          </a:p>
        </p:txBody>
      </p:sp>
      <p:sp>
        <p:nvSpPr>
          <p:cNvPr id="2" name="TextBox 1" descr="FIG. 1. Lateral views of the brains of a number of extant vertebrate species (the brains are not drawn to the same scale). While there is tremendous variation in both overall brain size (see Fig. 2) and the size of most brain divisions, most vertebrates possess brains that can be divided into the same number of divisions. aob, accessory olfactory bulb (cross-hatched); cb, cerebellum (stippled); ch, cerebral hemispheres (cross-hatched); m, medulla oblongata; ob, olfactory bulb (cross-hatched); ot, optic tectum (black); and p, pituitary gland. Modified from Braun and Northcutt (1999).">
            <a:extLst>
              <a:ext uri="{FF2B5EF4-FFF2-40B4-BE49-F238E27FC236}">
                <a16:creationId xmlns:a16="http://schemas.microsoft.com/office/drawing/2014/main" id="{6D71E02A-E4BE-B487-063E-009E1F9444C1}"/>
              </a:ext>
            </a:extLst>
          </p:cNvPr>
          <p:cNvSpPr txBox="1"/>
          <p:nvPr/>
        </p:nvSpPr>
        <p:spPr>
          <a:xfrm>
            <a:off x="7341326" y="1457901"/>
            <a:ext cx="4565539" cy="3785652"/>
          </a:xfrm>
          <a:prstGeom prst="rect">
            <a:avLst/>
          </a:prstGeom>
          <a:noFill/>
        </p:spPr>
        <p:txBody>
          <a:bodyPr wrap="square" rtlCol="0">
            <a:spAutoFit/>
          </a:bodyPr>
          <a:lstStyle/>
          <a:p>
            <a:r>
              <a:rPr lang="en-US" sz="3200" b="1" dirty="0"/>
              <a:t>The Classical Circuit: Broca ↔ Wernicke via Arcuate Fasciculus</a:t>
            </a:r>
          </a:p>
          <a:p>
            <a:pPr marL="342900" indent="-342900">
              <a:buFont typeface="Arial" panose="020B0604020202020204" pitchFamily="34" charset="0"/>
              <a:buChar char="•"/>
            </a:pPr>
            <a:r>
              <a:rPr lang="en-US" sz="2400" dirty="0"/>
              <a:t>A wiring diagram for language is born</a:t>
            </a:r>
          </a:p>
          <a:p>
            <a:pPr marL="342900" indent="-342900">
              <a:buFont typeface="Arial" panose="020B0604020202020204" pitchFamily="34" charset="0"/>
              <a:buChar char="•"/>
            </a:pPr>
            <a:r>
              <a:rPr lang="en-US" sz="2400" dirty="0"/>
              <a:t>Production and comprehension linked by a pathway</a:t>
            </a:r>
          </a:p>
          <a:p>
            <a:pPr marL="342900" indent="-342900">
              <a:buFont typeface="Arial" panose="020B0604020202020204" pitchFamily="34" charset="0"/>
              <a:buChar char="•"/>
            </a:pPr>
            <a:r>
              <a:rPr lang="en-US" sz="2400" dirty="0"/>
              <a:t>Simple, elegant—and incomplete</a:t>
            </a:r>
          </a:p>
        </p:txBody>
      </p:sp>
      <p:pic>
        <p:nvPicPr>
          <p:cNvPr id="5" name="Picture 4" descr="What is Aphasia?">
            <a:extLst>
              <a:ext uri="{FF2B5EF4-FFF2-40B4-BE49-F238E27FC236}">
                <a16:creationId xmlns:a16="http://schemas.microsoft.com/office/drawing/2014/main" id="{31374DC7-57E9-A0F9-CBC5-17D10EDA67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788" y="990600"/>
            <a:ext cx="7061200" cy="4876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7772487"/>
      </p:ext>
    </p:extLst>
  </p:cSld>
  <p:clrMapOvr>
    <a:masterClrMapping/>
  </p:clrMapOvr>
</p:sld>
</file>

<file path=ppt/theme/theme1.xml><?xml version="1.0" encoding="utf-8"?>
<a:theme xmlns:a="http://schemas.openxmlformats.org/drawingml/2006/main" name="Custom Design">
  <a:themeElements>
    <a:clrScheme name="Custom 5">
      <a:dk1>
        <a:srgbClr val="13284B"/>
      </a:dk1>
      <a:lt1>
        <a:srgbClr val="FFFFFF"/>
      </a:lt1>
      <a:dk2>
        <a:srgbClr val="1E3877"/>
      </a:dk2>
      <a:lt2>
        <a:srgbClr val="F8FAFC"/>
      </a:lt2>
      <a:accent1>
        <a:srgbClr val="FF552E"/>
      </a:accent1>
      <a:accent2>
        <a:srgbClr val="1D58A7"/>
      </a:accent2>
      <a:accent3>
        <a:srgbClr val="F5821E"/>
      </a:accent3>
      <a:accent4>
        <a:srgbClr val="009FD3"/>
      </a:accent4>
      <a:accent5>
        <a:srgbClr val="DD3403"/>
      </a:accent5>
      <a:accent6>
        <a:srgbClr val="D2D2D2"/>
      </a:accent6>
      <a:hlink>
        <a:srgbClr val="1D58A7"/>
      </a:hlink>
      <a:folHlink>
        <a:srgbClr val="DD3403"/>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9" id="{EB6B2FBE-53CE-AE45-9D18-D10FBF4063E0}" vid="{7AC8A834-0896-8341-9AC3-2DE1C842C7A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Custom Design</Template>
  <TotalTime>43639</TotalTime>
  <Words>6989</Words>
  <Application>Microsoft Macintosh PowerPoint</Application>
  <PresentationFormat>Widescreen</PresentationFormat>
  <Paragraphs>685</Paragraphs>
  <Slides>22</Slides>
  <Notes>22</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22</vt:i4>
      </vt:variant>
    </vt:vector>
  </HeadingPairs>
  <TitlesOfParts>
    <vt:vector size="26" baseType="lpstr">
      <vt:lpstr>Arial</vt:lpstr>
      <vt:lpstr>Calibri</vt:lpstr>
      <vt:lpstr>Georgia</vt:lpstr>
      <vt:lpstr>Custom Design</vt:lpstr>
      <vt:lpstr>BCOG 100</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Here</dc:title>
  <dc:creator>Willits, Jon Anthony</dc:creator>
  <cp:lastModifiedBy>Willits, Jon Anthony</cp:lastModifiedBy>
  <cp:revision>535</cp:revision>
  <cp:lastPrinted>2025-10-27T14:52:00Z</cp:lastPrinted>
  <dcterms:created xsi:type="dcterms:W3CDTF">2022-08-22T20:35:14Z</dcterms:created>
  <dcterms:modified xsi:type="dcterms:W3CDTF">2025-11-08T00:15:36Z</dcterms:modified>
</cp:coreProperties>
</file>